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notesMasterIdLst>
    <p:notesMasterId r:id="rId18"/>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0-3.png>
</file>

<file path=ppt/media/image-11-1.png>
</file>

<file path=ppt/media/image-11-2.png>
</file>

<file path=ppt/media/image-11-3.png>
</file>

<file path=ppt/media/image-12-1.png>
</file>

<file path=ppt/media/image-12-2.png>
</file>

<file path=ppt/media/image-12-3.png>
</file>

<file path=ppt/media/image-12-4.png>
</file>

<file path=ppt/media/image-12-5.png>
</file>

<file path=ppt/media/image-13-1.png>
</file>

<file path=ppt/media/image-13-2.png>
</file>

<file path=ppt/media/image-13-3.png>
</file>

<file path=ppt/media/image-13-4.png>
</file>

<file path=ppt/media/image-13-5.png>
</file>

<file path=ppt/media/image-14-1.png>
</file>

<file path=ppt/media/image-14-2.png>
</file>

<file path=ppt/media/image-15-1.png>
</file>

<file path=ppt/media/image-15-2.png>
</file>

<file path=ppt/media/image-15-3.png>
</file>

<file path=ppt/media/image-16-1.png>
</file>

<file path=ppt/media/image-16-2.png>
</file>

<file path=ppt/media/image-16-3.png>
</file>

<file path=ppt/media/image-2-1.png>
</file>

<file path=ppt/media/image-2-2.png>
</file>

<file path=ppt/media/image-2-3.png>
</file>

<file path=ppt/media/image-3-1.png>
</file>

<file path=ppt/media/image-3-2.png>
</file>

<file path=ppt/media/image-4-1.png>
</file>

<file path=ppt/media/image-4-2.png>
</file>

<file path=ppt/media/image-5-1.png>
</file>

<file path=ppt/media/image-5-2.png>
</file>

<file path=ppt/media/image-5-3.png>
</file>

<file path=ppt/media/image-5-4.png>
</file>

<file path=ppt/media/image-5-5.png>
</file>

<file path=ppt/media/image-6-1.png>
</file>

<file path=ppt/media/image-6-2.png>
</file>

<file path=ppt/media/image-6-3.png>
</file>

<file path=ppt/media/image-7-1.png>
</file>

<file path=ppt/media/image-7-2.png>
</file>

<file path=ppt/media/image-7-3.png>
</file>

<file path=ppt/media/image-8-1.png>
</file>

<file path=ppt/media/image-8-2.png>
</file>

<file path=ppt/media/image-8-3.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5" Type="http://schemas.openxmlformats.org/officeDocument/2006/relationships/slideLayout" Target="../slideLayouts/slideLayout1.xml"/><Relationship Id="rId6"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4" Type="http://schemas.openxmlformats.org/officeDocument/2006/relationships/image" Target="../media/image-12-4.png"/><Relationship Id="rId5" Type="http://schemas.openxmlformats.org/officeDocument/2006/relationships/image" Target="../media/image-12-5.png"/><Relationship Id="rId7" Type="http://schemas.openxmlformats.org/officeDocument/2006/relationships/slideLayout" Target="../slideLayouts/slideLayout1.xml"/><Relationship Id="rId8"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4" Type="http://schemas.openxmlformats.org/officeDocument/2006/relationships/image" Target="../media/image-13-4.png"/><Relationship Id="rId5" Type="http://schemas.openxmlformats.org/officeDocument/2006/relationships/image" Target="../media/image-13-5.png"/><Relationship Id="rId7" Type="http://schemas.openxmlformats.org/officeDocument/2006/relationships/slideLayout" Target="../slideLayouts/slideLayout1.xml"/><Relationship Id="rId8"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4-1.png"/><Relationship Id="rId2" Type="http://schemas.openxmlformats.org/officeDocument/2006/relationships/image" Target="../media/image-14-2.png"/><Relationship Id="rId4" Type="http://schemas.openxmlformats.org/officeDocument/2006/relationships/slideLayout" Target="../slideLayouts/slideLayout1.xml"/><Relationship Id="rId5"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5-1.png"/><Relationship Id="rId2" Type="http://schemas.openxmlformats.org/officeDocument/2006/relationships/image" Target="../media/image-15-2.png"/><Relationship Id="rId3" Type="http://schemas.openxmlformats.org/officeDocument/2006/relationships/image" Target="../media/image-15-3.png"/><Relationship Id="rId5" Type="http://schemas.openxmlformats.org/officeDocument/2006/relationships/slideLayout" Target="../slideLayouts/slideLayout1.xml"/><Relationship Id="rId6"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image" Target="../media/image-16-3.png"/><Relationship Id="rId5" Type="http://schemas.openxmlformats.org/officeDocument/2006/relationships/slideLayout" Target="../slideLayouts/slideLayout1.xml"/><Relationship Id="rId6"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7" Type="http://schemas.openxmlformats.org/officeDocument/2006/relationships/slideLayout" Target="../slideLayouts/slideLayout1.xml"/><Relationship Id="rId8"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drive.google.com/file/d/1VRq8-WFdTHvI5DK9BsTwCI_QcbsT3ed_/view?usp=sharing" TargetMode="External"/><Relationship Id="rId5"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image" Target="../media/image-6-3.png"/><Relationship Id="rId6" Type="http://schemas.openxmlformats.org/officeDocument/2006/relationships/slideLayout" Target="../slideLayouts/slideLayout1.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drive.google.com/file/d/19f_LXNxPwApmqUOfff_CuOghUhCG1C_0/view?usp=sharing" TargetMode="External"/><Relationship Id="rId5"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image" Target="../media/image-7-3.png"/><Relationship Id="rId6" Type="http://schemas.openxmlformats.org/officeDocument/2006/relationships/slideLayout" Target="../slideLayouts/slideLayout1.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colab.research.google.com/drive/1mnoKEN5wmvf0uZxx2guhtPKAUTuVSiPW?usp=sharing" TargetMode="External"/><Relationship Id="rId4" Type="http://schemas.openxmlformats.org/officeDocument/2006/relationships/hyperlink" Target="https://www.kaggle.com/datasets/sanskar457/fraud-transaction-detection" TargetMode="External"/><Relationship Id="rId6" Type="http://schemas.openxmlformats.org/officeDocument/2006/relationships/hyperlink" Target="https://gamma.app" TargetMode="External"/><Relationship Id="rId1" Type="http://schemas.openxmlformats.org/officeDocument/2006/relationships/image" Target="../media/image-8-1.png"/><Relationship Id="rId3" Type="http://schemas.openxmlformats.org/officeDocument/2006/relationships/image" Target="../media/image-8-2.png"/><Relationship Id="rId5" Type="http://schemas.openxmlformats.org/officeDocument/2006/relationships/image" Target="../media/image-8-3.png"/><Relationship Id="rId7" Type="http://schemas.openxmlformats.org/officeDocument/2006/relationships/slideLayout" Target="../slideLayouts/slideLayout1.xml"/><Relationship Id="rId8"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5" Type="http://schemas.openxmlformats.org/officeDocument/2006/relationships/slideLayout" Target="../slideLayouts/slideLayout1.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45554"/>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0" y="0"/>
            <a:ext cx="14630400" cy="2233493"/>
          </a:xfrm>
          <a:prstGeom prst="rect">
            <a:avLst/>
          </a:prstGeom>
        </p:spPr>
      </p:pic>
      <p:sp>
        <p:nvSpPr>
          <p:cNvPr id="5" name="Text 1"/>
          <p:cNvSpPr/>
          <p:nvPr/>
        </p:nvSpPr>
        <p:spPr>
          <a:xfrm>
            <a:off x="2848094" y="2724864"/>
            <a:ext cx="7802404" cy="334923"/>
          </a:xfrm>
          <a:prstGeom prst="rect">
            <a:avLst/>
          </a:prstGeom>
          <a:noFill/>
          <a:ln/>
        </p:spPr>
        <p:txBody>
          <a:bodyPr wrap="none" rtlCol="0" anchor="t"/>
          <a:lstStyle/>
          <a:p>
            <a:pPr indent="0" marL="0">
              <a:lnSpc>
                <a:spcPts val="2638"/>
              </a:lnSpc>
              <a:buNone/>
            </a:pPr>
            <a:r>
              <a:rPr lang="en-US" sz="2110" b="1" dirty="0">
                <a:solidFill>
                  <a:srgbClr val="396AF1"/>
                </a:solidFill>
                <a:latin typeface="Barlow" pitchFamily="34" charset="0"/>
                <a:ea typeface="Barlow" pitchFamily="34" charset="-122"/>
                <a:cs typeface="Barlow" pitchFamily="34" charset="-120"/>
              </a:rPr>
              <a:t>              STANDARD CHARTERED GBS DIVERSITY HACKATHON -2024</a:t>
            </a:r>
            <a:endParaRPr lang="en-US" sz="2110" dirty="0"/>
          </a:p>
        </p:txBody>
      </p:sp>
      <p:sp>
        <p:nvSpPr>
          <p:cNvPr id="6" name="Text 2"/>
          <p:cNvSpPr/>
          <p:nvPr/>
        </p:nvSpPr>
        <p:spPr>
          <a:xfrm>
            <a:off x="2848094" y="3238381"/>
            <a:ext cx="8792051" cy="669965"/>
          </a:xfrm>
          <a:prstGeom prst="rect">
            <a:avLst/>
          </a:prstGeom>
          <a:noFill/>
          <a:ln/>
        </p:spPr>
        <p:txBody>
          <a:bodyPr wrap="none" rtlCol="0" anchor="t"/>
          <a:lstStyle/>
          <a:p>
            <a:pPr indent="0" marL="0">
              <a:lnSpc>
                <a:spcPts val="5276"/>
              </a:lnSpc>
              <a:buNone/>
            </a:pPr>
            <a:r>
              <a:rPr lang="en-US" sz="4221" b="1" dirty="0">
                <a:solidFill>
                  <a:srgbClr val="396AF1"/>
                </a:solidFill>
                <a:latin typeface="Barlow" pitchFamily="34" charset="0"/>
                <a:ea typeface="Barlow" pitchFamily="34" charset="-122"/>
                <a:cs typeface="Barlow" pitchFamily="34" charset="-120"/>
              </a:rPr>
              <a:t>   FRAUD DETECTION MODEL USING AI</a:t>
            </a:r>
            <a:endParaRPr lang="en-US" sz="4221" dirty="0"/>
          </a:p>
        </p:txBody>
      </p:sp>
      <p:sp>
        <p:nvSpPr>
          <p:cNvPr id="7" name="Text 3"/>
          <p:cNvSpPr/>
          <p:nvPr/>
        </p:nvSpPr>
        <p:spPr>
          <a:xfrm>
            <a:off x="2848094" y="4176355"/>
            <a:ext cx="2233493" cy="279202"/>
          </a:xfrm>
          <a:prstGeom prst="rect">
            <a:avLst/>
          </a:prstGeom>
          <a:noFill/>
          <a:ln/>
        </p:spPr>
        <p:txBody>
          <a:bodyPr wrap="none" rtlCol="0" anchor="t"/>
          <a:lstStyle/>
          <a:p>
            <a:pPr indent="0" marL="0">
              <a:lnSpc>
                <a:spcPts val="2198"/>
              </a:lnSpc>
              <a:buNone/>
            </a:pPr>
            <a:r>
              <a:rPr lang="en-US" sz="1759" b="1" dirty="0">
                <a:solidFill>
                  <a:srgbClr val="396AF1"/>
                </a:solidFill>
                <a:latin typeface="Barlow" pitchFamily="34" charset="0"/>
                <a:ea typeface="Barlow" pitchFamily="34" charset="-122"/>
                <a:cs typeface="Barlow" pitchFamily="34" charset="-120"/>
              </a:rPr>
              <a:t>TEAM -02:</a:t>
            </a:r>
            <a:endParaRPr lang="en-US" sz="1759" dirty="0"/>
          </a:p>
        </p:txBody>
      </p:sp>
      <p:sp>
        <p:nvSpPr>
          <p:cNvPr id="8" name="Text 4"/>
          <p:cNvSpPr/>
          <p:nvPr/>
        </p:nvSpPr>
        <p:spPr>
          <a:xfrm>
            <a:off x="3026688" y="4838343"/>
            <a:ext cx="2233493" cy="279202"/>
          </a:xfrm>
          <a:prstGeom prst="rect">
            <a:avLst/>
          </a:prstGeom>
          <a:noFill/>
          <a:ln/>
        </p:spPr>
        <p:txBody>
          <a:bodyPr wrap="none" rtlCol="0" anchor="t"/>
          <a:lstStyle/>
          <a:p>
            <a:pPr indent="0" marL="0">
              <a:lnSpc>
                <a:spcPts val="2198"/>
              </a:lnSpc>
              <a:buNone/>
            </a:pPr>
            <a:r>
              <a:rPr lang="en-US" sz="1759" b="1" dirty="0">
                <a:solidFill>
                  <a:srgbClr val="396AF1"/>
                </a:solidFill>
                <a:latin typeface="Barlow" pitchFamily="34" charset="0"/>
                <a:ea typeface="Barlow" pitchFamily="34" charset="-122"/>
                <a:cs typeface="Barlow" pitchFamily="34" charset="-120"/>
              </a:rPr>
              <a:t>RAKSHITA UPADHYAY</a:t>
            </a:r>
            <a:endParaRPr lang="en-US" sz="1759" dirty="0"/>
          </a:p>
        </p:txBody>
      </p:sp>
      <p:sp>
        <p:nvSpPr>
          <p:cNvPr id="9" name="Shape 5"/>
          <p:cNvSpPr/>
          <p:nvPr/>
        </p:nvSpPr>
        <p:spPr>
          <a:xfrm>
            <a:off x="2848094" y="5232321"/>
            <a:ext cx="8934212" cy="508754"/>
          </a:xfrm>
          <a:prstGeom prst="rect">
            <a:avLst/>
          </a:prstGeom>
          <a:solidFill>
            <a:srgbClr val="4B54FF">
              <a:alpha val="5000"/>
            </a:srgbClr>
          </a:solidFill>
          <a:ln/>
        </p:spPr>
      </p:sp>
      <p:sp>
        <p:nvSpPr>
          <p:cNvPr id="10" name="Text 6"/>
          <p:cNvSpPr/>
          <p:nvPr/>
        </p:nvSpPr>
        <p:spPr>
          <a:xfrm>
            <a:off x="3026688" y="5347097"/>
            <a:ext cx="2233493" cy="279202"/>
          </a:xfrm>
          <a:prstGeom prst="rect">
            <a:avLst/>
          </a:prstGeom>
          <a:noFill/>
          <a:ln/>
        </p:spPr>
        <p:txBody>
          <a:bodyPr wrap="none" rtlCol="0" anchor="t"/>
          <a:lstStyle/>
          <a:p>
            <a:pPr indent="0" marL="0">
              <a:lnSpc>
                <a:spcPts val="2198"/>
              </a:lnSpc>
              <a:buNone/>
            </a:pPr>
            <a:r>
              <a:rPr lang="en-US" sz="1759" b="1" dirty="0">
                <a:solidFill>
                  <a:srgbClr val="396AF1"/>
                </a:solidFill>
                <a:latin typeface="Barlow" pitchFamily="34" charset="0"/>
                <a:ea typeface="Barlow" pitchFamily="34" charset="-122"/>
                <a:cs typeface="Barlow" pitchFamily="34" charset="-120"/>
              </a:rPr>
              <a:t>HARINI JAYKUMAR</a:t>
            </a:r>
            <a:endParaRPr lang="en-US" sz="1759" dirty="0"/>
          </a:p>
        </p:txBody>
      </p:sp>
      <p:sp>
        <p:nvSpPr>
          <p:cNvPr id="11" name="Text 7"/>
          <p:cNvSpPr/>
          <p:nvPr/>
        </p:nvSpPr>
        <p:spPr>
          <a:xfrm>
            <a:off x="3026688" y="5855851"/>
            <a:ext cx="2233493" cy="279202"/>
          </a:xfrm>
          <a:prstGeom prst="rect">
            <a:avLst/>
          </a:prstGeom>
          <a:noFill/>
          <a:ln/>
        </p:spPr>
        <p:txBody>
          <a:bodyPr wrap="none" rtlCol="0" anchor="t"/>
          <a:lstStyle/>
          <a:p>
            <a:pPr indent="0" marL="0">
              <a:lnSpc>
                <a:spcPts val="2198"/>
              </a:lnSpc>
              <a:buNone/>
            </a:pPr>
            <a:r>
              <a:rPr lang="en-US" sz="1759" b="1" dirty="0">
                <a:solidFill>
                  <a:srgbClr val="396AF1"/>
                </a:solidFill>
                <a:latin typeface="Barlow" pitchFamily="34" charset="0"/>
                <a:ea typeface="Barlow" pitchFamily="34" charset="-122"/>
                <a:cs typeface="Barlow" pitchFamily="34" charset="-120"/>
              </a:rPr>
              <a:t>MANVI HARITWAL</a:t>
            </a:r>
            <a:endParaRPr lang="en-US" sz="1759" dirty="0"/>
          </a:p>
        </p:txBody>
      </p:sp>
      <p:sp>
        <p:nvSpPr>
          <p:cNvPr id="12" name="Shape 8"/>
          <p:cNvSpPr/>
          <p:nvPr/>
        </p:nvSpPr>
        <p:spPr>
          <a:xfrm>
            <a:off x="2848094" y="6249829"/>
            <a:ext cx="8934212" cy="508754"/>
          </a:xfrm>
          <a:prstGeom prst="rect">
            <a:avLst/>
          </a:prstGeom>
          <a:solidFill>
            <a:srgbClr val="4B54FF">
              <a:alpha val="5000"/>
            </a:srgbClr>
          </a:solidFill>
          <a:ln/>
        </p:spPr>
      </p:sp>
      <p:sp>
        <p:nvSpPr>
          <p:cNvPr id="13" name="Text 9"/>
          <p:cNvSpPr/>
          <p:nvPr/>
        </p:nvSpPr>
        <p:spPr>
          <a:xfrm>
            <a:off x="3026688" y="6364605"/>
            <a:ext cx="2509361" cy="279202"/>
          </a:xfrm>
          <a:prstGeom prst="rect">
            <a:avLst/>
          </a:prstGeom>
          <a:noFill/>
          <a:ln/>
        </p:spPr>
        <p:txBody>
          <a:bodyPr wrap="none" rtlCol="0" anchor="t"/>
          <a:lstStyle/>
          <a:p>
            <a:pPr indent="0" marL="0">
              <a:lnSpc>
                <a:spcPts val="2198"/>
              </a:lnSpc>
              <a:buNone/>
            </a:pPr>
            <a:r>
              <a:rPr lang="en-US" sz="1759" b="1" dirty="0">
                <a:solidFill>
                  <a:srgbClr val="396AF1"/>
                </a:solidFill>
                <a:latin typeface="Barlow" pitchFamily="34" charset="0"/>
                <a:ea typeface="Barlow" pitchFamily="34" charset="-122"/>
                <a:cs typeface="Barlow" pitchFamily="34" charset="-120"/>
              </a:rPr>
              <a:t>SUPRABHA DESAI BOJJA</a:t>
            </a:r>
            <a:endParaRPr lang="en-US" sz="1759" dirty="0"/>
          </a:p>
        </p:txBody>
      </p:sp>
      <p:sp>
        <p:nvSpPr>
          <p:cNvPr id="14" name="Text 10"/>
          <p:cNvSpPr/>
          <p:nvPr/>
        </p:nvSpPr>
        <p:spPr>
          <a:xfrm>
            <a:off x="3026688" y="6873359"/>
            <a:ext cx="3729514" cy="279202"/>
          </a:xfrm>
          <a:prstGeom prst="rect">
            <a:avLst/>
          </a:prstGeom>
          <a:noFill/>
          <a:ln/>
        </p:spPr>
        <p:txBody>
          <a:bodyPr wrap="none" rtlCol="0" anchor="t"/>
          <a:lstStyle/>
          <a:p>
            <a:pPr indent="0" marL="0">
              <a:lnSpc>
                <a:spcPts val="2198"/>
              </a:lnSpc>
              <a:buNone/>
            </a:pPr>
            <a:r>
              <a:rPr lang="en-US" sz="1759" b="1" dirty="0">
                <a:solidFill>
                  <a:srgbClr val="396AF1"/>
                </a:solidFill>
                <a:latin typeface="Barlow" pitchFamily="34" charset="0"/>
                <a:ea typeface="Barlow" pitchFamily="34" charset="-122"/>
                <a:cs typeface="Barlow" pitchFamily="34" charset="-120"/>
              </a:rPr>
              <a:t>UDDARAJU VIJAYA LAKSHMI ANANYA</a:t>
            </a:r>
            <a:endParaRPr lang="en-US" sz="1759" dirty="0"/>
          </a:p>
        </p:txBody>
      </p:sp>
      <p:sp>
        <p:nvSpPr>
          <p:cNvPr id="15" name="Text 11"/>
          <p:cNvSpPr/>
          <p:nvPr/>
        </p:nvSpPr>
        <p:spPr>
          <a:xfrm>
            <a:off x="2848094" y="7468314"/>
            <a:ext cx="8934212" cy="285869"/>
          </a:xfrm>
          <a:prstGeom prst="rect">
            <a:avLst/>
          </a:prstGeom>
          <a:noFill/>
          <a:ln/>
        </p:spPr>
        <p:txBody>
          <a:bodyPr wrap="none" rtlCol="0" anchor="t"/>
          <a:lstStyle/>
          <a:p>
            <a:pPr indent="0" marL="0">
              <a:lnSpc>
                <a:spcPts val="2251"/>
              </a:lnSpc>
              <a:buNone/>
            </a:pPr>
            <a:endParaRPr lang="en-US" sz="1407" dirty="0"/>
          </a:p>
        </p:txBody>
      </p:sp>
      <p:pic>
        <p:nvPicPr>
          <p:cNvPr id="1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2696766" y="508159"/>
            <a:ext cx="6690003" cy="577215"/>
          </a:xfrm>
          <a:prstGeom prst="rect">
            <a:avLst/>
          </a:prstGeom>
          <a:noFill/>
          <a:ln/>
        </p:spPr>
        <p:txBody>
          <a:bodyPr wrap="none" rtlCol="0" anchor="t"/>
          <a:lstStyle/>
          <a:p>
            <a:pPr indent="0" marL="0">
              <a:lnSpc>
                <a:spcPts val="4546"/>
              </a:lnSpc>
              <a:buNone/>
            </a:pPr>
            <a:r>
              <a:rPr lang="en-US" sz="3637" b="1" dirty="0">
                <a:solidFill>
                  <a:srgbClr val="396AF1"/>
                </a:solidFill>
                <a:latin typeface="Barlow" pitchFamily="34" charset="0"/>
                <a:ea typeface="Barlow" pitchFamily="34" charset="-122"/>
                <a:cs typeface="Barlow" pitchFamily="34" charset="-120"/>
              </a:rPr>
              <a:t>                            Features and Labels</a:t>
            </a:r>
            <a:endParaRPr lang="en-US" sz="3637" dirty="0"/>
          </a:p>
        </p:txBody>
      </p:sp>
      <p:sp>
        <p:nvSpPr>
          <p:cNvPr id="5" name="Text 2"/>
          <p:cNvSpPr/>
          <p:nvPr/>
        </p:nvSpPr>
        <p:spPr>
          <a:xfrm>
            <a:off x="2696766" y="1362432"/>
            <a:ext cx="4618434" cy="577215"/>
          </a:xfrm>
          <a:prstGeom prst="rect">
            <a:avLst/>
          </a:prstGeom>
          <a:noFill/>
          <a:ln/>
        </p:spPr>
        <p:txBody>
          <a:bodyPr wrap="none" rtlCol="0" anchor="t"/>
          <a:lstStyle/>
          <a:p>
            <a:pPr indent="0" marL="0">
              <a:lnSpc>
                <a:spcPts val="4546"/>
              </a:lnSpc>
              <a:buNone/>
            </a:pPr>
            <a:r>
              <a:rPr lang="en-US" sz="3637" b="1" dirty="0">
                <a:solidFill>
                  <a:srgbClr val="396AF1"/>
                </a:solidFill>
                <a:latin typeface="Barlow" pitchFamily="34" charset="0"/>
                <a:ea typeface="Barlow" pitchFamily="34" charset="-122"/>
                <a:cs typeface="Barlow" pitchFamily="34" charset="-120"/>
              </a:rPr>
              <a:t>Features:</a:t>
            </a:r>
            <a:endParaRPr lang="en-US" sz="3637" dirty="0"/>
          </a:p>
        </p:txBody>
      </p:sp>
      <p:sp>
        <p:nvSpPr>
          <p:cNvPr id="6" name="Text 3"/>
          <p:cNvSpPr/>
          <p:nvPr/>
        </p:nvSpPr>
        <p:spPr>
          <a:xfrm>
            <a:off x="2696766" y="2216706"/>
            <a:ext cx="2771061" cy="1384935"/>
          </a:xfrm>
          <a:prstGeom prst="rect">
            <a:avLst/>
          </a:prstGeom>
          <a:noFill/>
          <a:ln/>
        </p:spPr>
        <p:txBody>
          <a:bodyPr wrap="square" rtlCol="0" anchor="t"/>
          <a:lstStyle/>
          <a:p>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 Transaction_id</a:t>
            </a:r>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a:t>
            </a:r>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 Customer_id</a:t>
            </a:r>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a:t>
            </a:r>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  Receiver_id</a:t>
            </a:r>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a:t>
            </a:r>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→Amount</a:t>
            </a:r>
            <a:endParaRPr lang="en-US" sz="2182" dirty="0"/>
          </a:p>
        </p:txBody>
      </p:sp>
      <p:sp>
        <p:nvSpPr>
          <p:cNvPr id="7" name="Text 4"/>
          <p:cNvSpPr/>
          <p:nvPr/>
        </p:nvSpPr>
        <p:spPr>
          <a:xfrm>
            <a:off x="2696766" y="3878699"/>
            <a:ext cx="3808571" cy="461724"/>
          </a:xfrm>
          <a:prstGeom prst="rect">
            <a:avLst/>
          </a:prstGeom>
          <a:noFill/>
          <a:ln/>
        </p:spPr>
        <p:txBody>
          <a:bodyPr wrap="none" rtlCol="0" anchor="t"/>
          <a:lstStyle/>
          <a:p>
            <a:pPr algn="l" indent="0" marL="0">
              <a:lnSpc>
                <a:spcPts val="3637"/>
              </a:lnSpc>
              <a:buNone/>
            </a:pPr>
            <a:r>
              <a:rPr lang="en-US" sz="2909" b="1" dirty="0">
                <a:solidFill>
                  <a:srgbClr val="396AF1"/>
                </a:solidFill>
                <a:latin typeface="Barlow" pitchFamily="34" charset="0"/>
                <a:ea typeface="Barlow" pitchFamily="34" charset="-122"/>
                <a:cs typeface="Barlow" pitchFamily="34" charset="-120"/>
              </a:rPr>
              <a:t>Labels / Class variable:</a:t>
            </a:r>
            <a:endParaRPr lang="en-US" sz="2909" dirty="0"/>
          </a:p>
        </p:txBody>
      </p:sp>
      <p:sp>
        <p:nvSpPr>
          <p:cNvPr id="8" name="Text 5"/>
          <p:cNvSpPr/>
          <p:nvPr/>
        </p:nvSpPr>
        <p:spPr>
          <a:xfrm>
            <a:off x="2696766" y="4617482"/>
            <a:ext cx="2771061" cy="346234"/>
          </a:xfrm>
          <a:prstGeom prst="rect">
            <a:avLst/>
          </a:prstGeom>
          <a:noFill/>
          <a:ln/>
        </p:spPr>
        <p:txBody>
          <a:bodyPr wrap="none" rtlCol="0" anchor="t"/>
          <a:lstStyle/>
          <a:p>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 isFraud</a:t>
            </a:r>
            <a:endParaRPr lang="en-US" sz="2182" dirty="0"/>
          </a:p>
        </p:txBody>
      </p:sp>
      <p:sp>
        <p:nvSpPr>
          <p:cNvPr id="9" name="Text 6"/>
          <p:cNvSpPr/>
          <p:nvPr/>
        </p:nvSpPr>
        <p:spPr>
          <a:xfrm>
            <a:off x="2696766" y="5240774"/>
            <a:ext cx="5438537" cy="346234"/>
          </a:xfrm>
          <a:prstGeom prst="rect">
            <a:avLst/>
          </a:prstGeom>
          <a:noFill/>
          <a:ln/>
        </p:spPr>
        <p:txBody>
          <a:bodyPr wrap="none" rtlCol="0" anchor="t"/>
          <a:lstStyle/>
          <a:p>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   It takes up the value of either 0 (or) 1 .</a:t>
            </a:r>
            <a:endParaRPr lang="en-US" sz="2182" dirty="0"/>
          </a:p>
        </p:txBody>
      </p:sp>
      <p:sp>
        <p:nvSpPr>
          <p:cNvPr id="10" name="Text 7"/>
          <p:cNvSpPr/>
          <p:nvPr/>
        </p:nvSpPr>
        <p:spPr>
          <a:xfrm>
            <a:off x="2696766" y="5864066"/>
            <a:ext cx="8971836" cy="346234"/>
          </a:xfrm>
          <a:prstGeom prst="rect">
            <a:avLst/>
          </a:prstGeom>
          <a:noFill/>
          <a:ln/>
        </p:spPr>
        <p:txBody>
          <a:bodyPr wrap="none" rtlCol="0" anchor="t"/>
          <a:lstStyle/>
          <a:p>
            <a:pPr algn="l" indent="0" marL="0">
              <a:lnSpc>
                <a:spcPts val="2727"/>
              </a:lnSpc>
              <a:buNone/>
            </a:pPr>
            <a:r>
              <a:rPr lang="en-US" sz="2182" b="1" dirty="0">
                <a:solidFill>
                  <a:srgbClr val="396AF1"/>
                </a:solidFill>
                <a:latin typeface="Barlow" pitchFamily="34" charset="0"/>
                <a:ea typeface="Barlow" pitchFamily="34" charset="-122"/>
                <a:cs typeface="Barlow" pitchFamily="34" charset="-120"/>
              </a:rPr>
              <a:t>           *   0 indicating not fraudulent and 1 indicating fraudulent transaction.</a:t>
            </a:r>
            <a:endParaRPr lang="en-US" sz="2182" dirty="0"/>
          </a:p>
        </p:txBody>
      </p:sp>
      <p:sp>
        <p:nvSpPr>
          <p:cNvPr id="11" name="Text 8"/>
          <p:cNvSpPr/>
          <p:nvPr/>
        </p:nvSpPr>
        <p:spPr>
          <a:xfrm>
            <a:off x="2696766" y="6487358"/>
            <a:ext cx="2309217" cy="288727"/>
          </a:xfrm>
          <a:prstGeom prst="rect">
            <a:avLst/>
          </a:prstGeom>
          <a:noFill/>
          <a:ln/>
        </p:spPr>
        <p:txBody>
          <a:bodyPr wrap="none" rtlCol="0" anchor="t"/>
          <a:lstStyle/>
          <a:p>
            <a:pPr indent="0" marL="0">
              <a:lnSpc>
                <a:spcPts val="2273"/>
              </a:lnSpc>
              <a:buNone/>
            </a:pPr>
            <a:r>
              <a:rPr lang="en-US" sz="1818" b="1" dirty="0">
                <a:solidFill>
                  <a:srgbClr val="396AF1"/>
                </a:solidFill>
                <a:latin typeface="Barlow" pitchFamily="34" charset="0"/>
                <a:ea typeface="Barlow" pitchFamily="34" charset="-122"/>
                <a:cs typeface="Barlow" pitchFamily="34" charset="-120"/>
              </a:rPr>
              <a:t>    </a:t>
            </a:r>
            <a:endParaRPr lang="en-US" sz="1818" dirty="0"/>
          </a:p>
        </p:txBody>
      </p:sp>
      <p:pic>
        <p:nvPicPr>
          <p:cNvPr id="12" name="Image 1" descr="preencoded.png">    </p:cNvPr>
          <p:cNvPicPr>
            <a:picLocks noChangeAspect="1"/>
          </p:cNvPicPr>
          <p:nvPr/>
        </p:nvPicPr>
        <p:blipFill>
          <a:blip r:embed="rId2"/>
          <a:stretch>
            <a:fillRect/>
          </a:stretch>
        </p:blipFill>
        <p:spPr>
          <a:xfrm>
            <a:off x="2696766" y="7053143"/>
            <a:ext cx="9236869" cy="668298"/>
          </a:xfrm>
          <a:prstGeom prst="rect">
            <a:avLst/>
          </a:prstGeom>
        </p:spPr>
      </p:pic>
      <p:pic>
        <p:nvPicPr>
          <p:cNvPr id="1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4511635" y="1489234"/>
            <a:ext cx="5607129" cy="694373"/>
          </a:xfrm>
          <a:prstGeom prst="rect">
            <a:avLst/>
          </a:prstGeom>
          <a:noFill/>
          <a:ln/>
        </p:spPr>
        <p:txBody>
          <a:bodyPr wrap="none" rtlCol="0" anchor="t"/>
          <a:lstStyle/>
          <a:p>
            <a:pPr algn="ctr" indent="0" marL="0">
              <a:lnSpc>
                <a:spcPts val="5468"/>
              </a:lnSpc>
              <a:buNone/>
            </a:pPr>
            <a:r>
              <a:rPr lang="en-US" sz="4374" b="1" dirty="0">
                <a:solidFill>
                  <a:srgbClr val="396AF1"/>
                </a:solidFill>
                <a:latin typeface="Barlow" pitchFamily="34" charset="0"/>
                <a:ea typeface="Barlow" pitchFamily="34" charset="-122"/>
                <a:cs typeface="Barlow" pitchFamily="34" charset="-120"/>
              </a:rPr>
              <a:t>Use- Case of the Model</a:t>
            </a:r>
            <a:endParaRPr lang="en-US" sz="4374" dirty="0"/>
          </a:p>
        </p:txBody>
      </p:sp>
      <p:sp>
        <p:nvSpPr>
          <p:cNvPr id="5" name="Text 2"/>
          <p:cNvSpPr/>
          <p:nvPr/>
        </p:nvSpPr>
        <p:spPr>
          <a:xfrm>
            <a:off x="1760220" y="2516862"/>
            <a:ext cx="11109960" cy="1665923"/>
          </a:xfrm>
          <a:prstGeom prst="rect">
            <a:avLst/>
          </a:prstGeom>
          <a:noFill/>
          <a:ln/>
        </p:spPr>
        <p:txBody>
          <a:bodyPr wrap="square" rtlCol="0" anchor="t"/>
          <a:lstStyle/>
          <a:p>
            <a:pPr indent="0" marL="0">
              <a:lnSpc>
                <a:spcPts val="3281"/>
              </a:lnSpc>
              <a:buNone/>
            </a:pPr>
            <a:r>
              <a:rPr lang="en-US" sz="2624" b="1" dirty="0">
                <a:solidFill>
                  <a:srgbClr val="396AF1"/>
                </a:solidFill>
                <a:latin typeface="Barlow" pitchFamily="34" charset="0"/>
                <a:ea typeface="Barlow" pitchFamily="34" charset="-122"/>
                <a:cs typeface="Barlow" pitchFamily="34" charset="-120"/>
              </a:rPr>
              <a:t>The prediction model built is used to detect an anomaly change in data pattern i.e  whenever there's a relatively high amount transfer it classifies as fraudulent transaction otherwise non-fraudulent.</a:t>
            </a:r>
            <a:pPr indent="0" marL="0">
              <a:lnSpc>
                <a:spcPts val="3281"/>
              </a:lnSpc>
              <a:buNone/>
            </a:pPr>
            <a:r>
              <a:rPr lang="en-US" sz="2624" b="1" dirty="0">
                <a:solidFill>
                  <a:srgbClr val="396AF1"/>
                </a:solidFill>
                <a:latin typeface="Barlow" pitchFamily="34" charset="0"/>
                <a:ea typeface="Barlow" pitchFamily="34" charset="-122"/>
                <a:cs typeface="Barlow" pitchFamily="34" charset="-120"/>
              </a:rPr>
              <a:t>
</a:t>
            </a:r>
            <a:endParaRPr lang="en-US" sz="2624" dirty="0"/>
          </a:p>
        </p:txBody>
      </p:sp>
      <p:pic>
        <p:nvPicPr>
          <p:cNvPr id="6" name="Image 1" descr="preencoded.png">    </p:cNvPr>
          <p:cNvPicPr>
            <a:picLocks noChangeAspect="1"/>
          </p:cNvPicPr>
          <p:nvPr/>
        </p:nvPicPr>
        <p:blipFill>
          <a:blip r:embed="rId2"/>
          <a:stretch>
            <a:fillRect/>
          </a:stretch>
        </p:blipFill>
        <p:spPr>
          <a:xfrm>
            <a:off x="1760220" y="4516041"/>
            <a:ext cx="11109960" cy="1057989"/>
          </a:xfrm>
          <a:prstGeom prst="rect">
            <a:avLst/>
          </a:prstGeom>
        </p:spPr>
      </p:pic>
      <p:sp>
        <p:nvSpPr>
          <p:cNvPr id="7" name="Text 3"/>
          <p:cNvSpPr/>
          <p:nvPr/>
        </p:nvSpPr>
        <p:spPr>
          <a:xfrm>
            <a:off x="1760220" y="5907286"/>
            <a:ext cx="11109960" cy="832961"/>
          </a:xfrm>
          <a:prstGeom prst="rect">
            <a:avLst/>
          </a:prstGeom>
          <a:noFill/>
          <a:ln/>
        </p:spPr>
        <p:txBody>
          <a:bodyPr wrap="square" rtlCol="0" anchor="t"/>
          <a:lstStyle/>
          <a:p>
            <a:pPr indent="0" marL="0">
              <a:lnSpc>
                <a:spcPts val="3281"/>
              </a:lnSpc>
              <a:buNone/>
            </a:pPr>
            <a:r>
              <a:rPr lang="en-US" sz="2624" b="1" dirty="0">
                <a:solidFill>
                  <a:srgbClr val="396AF1"/>
                </a:solidFill>
                <a:latin typeface="Barlow" pitchFamily="34" charset="0"/>
                <a:ea typeface="Barlow" pitchFamily="34" charset="-122"/>
                <a:cs typeface="Barlow" pitchFamily="34" charset="-120"/>
              </a:rPr>
              <a:t>Here, in rows 20 and 23 , there's a significant change in amount feature than rows 21, 22 ; Thus the former are classified as fraudulent.</a:t>
            </a:r>
            <a:endParaRPr lang="en-US" sz="2624"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519357"/>
            <a:ext cx="10906958"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Comparing the Machine Learning Algorithms</a:t>
            </a:r>
            <a:endParaRPr lang="en-US" sz="4374" dirty="0"/>
          </a:p>
        </p:txBody>
      </p:sp>
      <p:pic>
        <p:nvPicPr>
          <p:cNvPr id="5" name="Image 1" descr="preencoded.png">    </p:cNvPr>
          <p:cNvPicPr>
            <a:picLocks noChangeAspect="1"/>
          </p:cNvPicPr>
          <p:nvPr/>
        </p:nvPicPr>
        <p:blipFill>
          <a:blip r:embed="rId2"/>
          <a:stretch>
            <a:fillRect/>
          </a:stretch>
        </p:blipFill>
        <p:spPr>
          <a:xfrm>
            <a:off x="2318385" y="2690098"/>
            <a:ext cx="3212783" cy="2666286"/>
          </a:xfrm>
          <a:prstGeom prst="rect">
            <a:avLst/>
          </a:prstGeom>
        </p:spPr>
      </p:pic>
      <p:pic>
        <p:nvPicPr>
          <p:cNvPr id="6" name="Image 2" descr="preencoded.png">    </p:cNvPr>
          <p:cNvPicPr>
            <a:picLocks noChangeAspect="1"/>
          </p:cNvPicPr>
          <p:nvPr/>
        </p:nvPicPr>
        <p:blipFill>
          <a:blip r:embed="rId3"/>
          <a:stretch>
            <a:fillRect/>
          </a:stretch>
        </p:blipFill>
        <p:spPr>
          <a:xfrm>
            <a:off x="5708809" y="2690098"/>
            <a:ext cx="3212783" cy="2666286"/>
          </a:xfrm>
          <a:prstGeom prst="rect">
            <a:avLst/>
          </a:prstGeom>
        </p:spPr>
      </p:pic>
      <p:pic>
        <p:nvPicPr>
          <p:cNvPr id="7" name="Image 3" descr="preencoded.png">    </p:cNvPr>
          <p:cNvPicPr>
            <a:picLocks noChangeAspect="1"/>
          </p:cNvPicPr>
          <p:nvPr/>
        </p:nvPicPr>
        <p:blipFill>
          <a:blip r:embed="rId4"/>
          <a:stretch>
            <a:fillRect/>
          </a:stretch>
        </p:blipFill>
        <p:spPr>
          <a:xfrm>
            <a:off x="9099233" y="2690098"/>
            <a:ext cx="3212783" cy="2666286"/>
          </a:xfrm>
          <a:prstGeom prst="rect">
            <a:avLst/>
          </a:prstGeom>
        </p:spPr>
      </p:pic>
      <p:sp>
        <p:nvSpPr>
          <p:cNvPr id="8" name="Text 2"/>
          <p:cNvSpPr/>
          <p:nvPr/>
        </p:nvSpPr>
        <p:spPr>
          <a:xfrm>
            <a:off x="1760220" y="5749409"/>
            <a:ext cx="11109960" cy="355402"/>
          </a:xfrm>
          <a:prstGeom prst="rect">
            <a:avLst/>
          </a:prstGeom>
          <a:noFill/>
          <a:ln/>
        </p:spPr>
        <p:txBody>
          <a:bodyPr wrap="none" rtlCol="0" anchor="t"/>
          <a:lstStyle/>
          <a:p>
            <a:pPr indent="0" marL="0">
              <a:lnSpc>
                <a:spcPts val="2799"/>
              </a:lnSpc>
              <a:buNone/>
            </a:pPr>
            <a:r>
              <a:rPr lang="en-US" sz="1750" b="1" dirty="0">
                <a:solidFill>
                  <a:srgbClr val="272525"/>
                </a:solidFill>
                <a:latin typeface="Montserrat" pitchFamily="34" charset="0"/>
                <a:ea typeface="Montserrat" pitchFamily="34" charset="-122"/>
                <a:cs typeface="Montserrat" pitchFamily="34" charset="-120"/>
              </a:rPr>
              <a:t>                Logistic Regression                    Random Forest                              XGBoost      </a:t>
            </a:r>
            <a:endParaRPr lang="en-US" sz="1750" dirty="0"/>
          </a:p>
        </p:txBody>
      </p:sp>
      <p:sp>
        <p:nvSpPr>
          <p:cNvPr id="9" name="Text 3"/>
          <p:cNvSpPr/>
          <p:nvPr/>
        </p:nvSpPr>
        <p:spPr>
          <a:xfrm>
            <a:off x="1760220" y="6354723"/>
            <a:ext cx="11109960" cy="355402"/>
          </a:xfrm>
          <a:prstGeom prst="rect">
            <a:avLst/>
          </a:prstGeom>
          <a:noFill/>
          <a:ln/>
        </p:spPr>
        <p:txBody>
          <a:bodyPr wrap="non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Accuracy:              88%                                                  99.72%                                               99.55%</a:t>
            </a:r>
            <a:endParaRPr lang="en-US" sz="1750" dirty="0"/>
          </a:p>
        </p:txBody>
      </p:sp>
      <p:pic>
        <p:nvPicPr>
          <p:cNvPr id="10"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9506545"/>
          </a:xfrm>
          <a:prstGeom prst="rect">
            <a:avLst/>
          </a:prstGeom>
          <a:solidFill>
            <a:srgbClr val="EEEFF5"/>
          </a:solidFill>
          <a:ln/>
        </p:spPr>
      </p:sp>
      <p:sp>
        <p:nvSpPr>
          <p:cNvPr id="4" name="Text 1"/>
          <p:cNvSpPr/>
          <p:nvPr/>
        </p:nvSpPr>
        <p:spPr>
          <a:xfrm>
            <a:off x="5370909" y="427673"/>
            <a:ext cx="3888462" cy="486013"/>
          </a:xfrm>
          <a:prstGeom prst="rect">
            <a:avLst/>
          </a:prstGeom>
          <a:noFill/>
          <a:ln/>
        </p:spPr>
        <p:txBody>
          <a:bodyPr wrap="none" rtlCol="0" anchor="t"/>
          <a:lstStyle/>
          <a:p>
            <a:pPr algn="ctr" indent="0" marL="0">
              <a:lnSpc>
                <a:spcPts val="3827"/>
              </a:lnSpc>
              <a:buNone/>
            </a:pPr>
            <a:r>
              <a:rPr lang="en-US" sz="3062" b="1" dirty="0">
                <a:solidFill>
                  <a:srgbClr val="396AF1"/>
                </a:solidFill>
                <a:latin typeface="Barlow" pitchFamily="34" charset="0"/>
                <a:ea typeface="Barlow" pitchFamily="34" charset="-122"/>
                <a:cs typeface="Barlow" pitchFamily="34" charset="-120"/>
              </a:rPr>
              <a:t>Logistical Regression</a:t>
            </a:r>
            <a:endParaRPr lang="en-US" sz="3062" dirty="0"/>
          </a:p>
        </p:txBody>
      </p:sp>
      <p:pic>
        <p:nvPicPr>
          <p:cNvPr id="5" name="Image 1" descr="preencoded.png">    </p:cNvPr>
          <p:cNvPicPr>
            <a:picLocks noChangeAspect="1"/>
          </p:cNvPicPr>
          <p:nvPr/>
        </p:nvPicPr>
        <p:blipFill>
          <a:blip r:embed="rId2"/>
          <a:stretch>
            <a:fillRect/>
          </a:stretch>
        </p:blipFill>
        <p:spPr>
          <a:xfrm>
            <a:off x="4854773" y="1224677"/>
            <a:ext cx="4920853" cy="1474708"/>
          </a:xfrm>
          <a:prstGeom prst="rect">
            <a:avLst/>
          </a:prstGeom>
        </p:spPr>
      </p:pic>
      <p:sp>
        <p:nvSpPr>
          <p:cNvPr id="6" name="Text 2"/>
          <p:cNvSpPr/>
          <p:nvPr/>
        </p:nvSpPr>
        <p:spPr>
          <a:xfrm>
            <a:off x="5158383" y="2932628"/>
            <a:ext cx="4313515" cy="486013"/>
          </a:xfrm>
          <a:prstGeom prst="rect">
            <a:avLst/>
          </a:prstGeom>
          <a:noFill/>
          <a:ln/>
        </p:spPr>
        <p:txBody>
          <a:bodyPr wrap="none" rtlCol="0" anchor="t"/>
          <a:lstStyle/>
          <a:p>
            <a:pPr algn="ctr" indent="0" marL="0">
              <a:lnSpc>
                <a:spcPts val="3827"/>
              </a:lnSpc>
              <a:buNone/>
            </a:pPr>
            <a:r>
              <a:rPr lang="en-US" sz="3062" b="1" dirty="0">
                <a:solidFill>
                  <a:srgbClr val="396AF1"/>
                </a:solidFill>
                <a:latin typeface="Barlow" pitchFamily="34" charset="0"/>
                <a:ea typeface="Barlow" pitchFamily="34" charset="-122"/>
                <a:cs typeface="Barlow" pitchFamily="34" charset="-120"/>
              </a:rPr>
              <a:t>Random Forest Classifier</a:t>
            </a:r>
            <a:endParaRPr lang="en-US" sz="3062" dirty="0"/>
          </a:p>
        </p:txBody>
      </p:sp>
      <p:pic>
        <p:nvPicPr>
          <p:cNvPr id="7" name="Image 2" descr="preencoded.png">    </p:cNvPr>
          <p:cNvPicPr>
            <a:picLocks noChangeAspect="1"/>
          </p:cNvPicPr>
          <p:nvPr/>
        </p:nvPicPr>
        <p:blipFill>
          <a:blip r:embed="rId3"/>
          <a:stretch>
            <a:fillRect/>
          </a:stretch>
        </p:blipFill>
        <p:spPr>
          <a:xfrm>
            <a:off x="5000387" y="3754398"/>
            <a:ext cx="4497586" cy="1866424"/>
          </a:xfrm>
          <a:prstGeom prst="rect">
            <a:avLst/>
          </a:prstGeom>
        </p:spPr>
      </p:pic>
      <p:sp>
        <p:nvSpPr>
          <p:cNvPr id="8" name="Text 3"/>
          <p:cNvSpPr/>
          <p:nvPr/>
        </p:nvSpPr>
        <p:spPr>
          <a:xfrm>
            <a:off x="5370909" y="5956578"/>
            <a:ext cx="3888462" cy="486013"/>
          </a:xfrm>
          <a:prstGeom prst="rect">
            <a:avLst/>
          </a:prstGeom>
          <a:noFill/>
          <a:ln/>
        </p:spPr>
        <p:txBody>
          <a:bodyPr wrap="none" rtlCol="0" anchor="t"/>
          <a:lstStyle/>
          <a:p>
            <a:pPr algn="ctr" indent="0" marL="0">
              <a:lnSpc>
                <a:spcPts val="3827"/>
              </a:lnSpc>
              <a:buNone/>
            </a:pPr>
            <a:r>
              <a:rPr lang="en-US" sz="3062" b="1" dirty="0">
                <a:solidFill>
                  <a:srgbClr val="396AF1"/>
                </a:solidFill>
                <a:latin typeface="Barlow" pitchFamily="34" charset="0"/>
                <a:ea typeface="Barlow" pitchFamily="34" charset="-122"/>
                <a:cs typeface="Barlow" pitchFamily="34" charset="-120"/>
              </a:rPr>
              <a:t>XGB Classifier</a:t>
            </a:r>
            <a:endParaRPr lang="en-US" sz="3062" dirty="0"/>
          </a:p>
        </p:txBody>
      </p:sp>
      <p:pic>
        <p:nvPicPr>
          <p:cNvPr id="9" name="Image 3" descr="preencoded.png">    </p:cNvPr>
          <p:cNvPicPr>
            <a:picLocks noChangeAspect="1"/>
          </p:cNvPicPr>
          <p:nvPr/>
        </p:nvPicPr>
        <p:blipFill>
          <a:blip r:embed="rId4"/>
          <a:stretch>
            <a:fillRect/>
          </a:stretch>
        </p:blipFill>
        <p:spPr>
          <a:xfrm>
            <a:off x="5136713" y="6675834"/>
            <a:ext cx="4356854" cy="1979414"/>
          </a:xfrm>
          <a:prstGeom prst="rect">
            <a:avLst/>
          </a:prstGeom>
        </p:spPr>
      </p:pic>
      <p:sp>
        <p:nvSpPr>
          <p:cNvPr id="10" name="Text 4"/>
          <p:cNvSpPr/>
          <p:nvPr/>
        </p:nvSpPr>
        <p:spPr>
          <a:xfrm>
            <a:off x="3426738" y="8830151"/>
            <a:ext cx="7776924" cy="248722"/>
          </a:xfrm>
          <a:prstGeom prst="rect">
            <a:avLst/>
          </a:prstGeom>
          <a:noFill/>
          <a:ln/>
        </p:spPr>
        <p:txBody>
          <a:bodyPr wrap="none" rtlCol="0" anchor="t"/>
          <a:lstStyle/>
          <a:p>
            <a:pPr indent="0" marL="0">
              <a:lnSpc>
                <a:spcPts val="1960"/>
              </a:lnSpc>
              <a:buNone/>
            </a:pPr>
            <a:endParaRPr lang="en-US" sz="1225" dirty="0"/>
          </a:p>
        </p:txBody>
      </p:sp>
      <p:pic>
        <p:nvPicPr>
          <p:cNvPr id="11"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102043"/>
            <a:ext cx="5554980"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Why Random Forest?</a:t>
            </a:r>
            <a:endParaRPr lang="en-US" sz="4374" dirty="0"/>
          </a:p>
        </p:txBody>
      </p:sp>
      <p:sp>
        <p:nvSpPr>
          <p:cNvPr id="5" name="Text 2"/>
          <p:cNvSpPr/>
          <p:nvPr/>
        </p:nvSpPr>
        <p:spPr>
          <a:xfrm>
            <a:off x="2115622" y="2240756"/>
            <a:ext cx="10754558" cy="710803"/>
          </a:xfrm>
          <a:prstGeom prst="rect">
            <a:avLst/>
          </a:prstGeom>
          <a:noFill/>
          <a:ln/>
        </p:spPr>
        <p:txBody>
          <a:bodyPr wrap="square" rtlCol="0" anchor="t"/>
          <a:lstStyle/>
          <a:p>
            <a:pPr algn="l" marL="342900" indent="-342900">
              <a:lnSpc>
                <a:spcPts val="2799"/>
              </a:lnSpc>
              <a:buSzPct val="100000"/>
              <a:buFont typeface="+mj-lt"/>
              <a:buAutoNum type="arabicPeriod" startAt="1"/>
            </a:pPr>
            <a:r>
              <a:rPr lang="en-US" sz="1750" b="1" dirty="0">
                <a:solidFill>
                  <a:srgbClr val="272525"/>
                </a:solidFill>
                <a:latin typeface="Montserrat" pitchFamily="34" charset="0"/>
                <a:ea typeface="Montserrat" pitchFamily="34" charset="-122"/>
                <a:cs typeface="Montserrat" pitchFamily="34" charset="-120"/>
              </a:rPr>
              <a:t>Accuracy:</a:t>
            </a:r>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 The random forest model achieved a high accuracy score of 99.72%, indicating strong predictive performance on the dataset.</a:t>
            </a:r>
            <a:endParaRPr lang="en-US" sz="1750" dirty="0"/>
          </a:p>
        </p:txBody>
      </p:sp>
      <p:sp>
        <p:nvSpPr>
          <p:cNvPr id="6" name="Text 3"/>
          <p:cNvSpPr/>
          <p:nvPr/>
        </p:nvSpPr>
        <p:spPr>
          <a:xfrm>
            <a:off x="2115622" y="3040380"/>
            <a:ext cx="10754558" cy="1066205"/>
          </a:xfrm>
          <a:prstGeom prst="rect">
            <a:avLst/>
          </a:prstGeom>
          <a:noFill/>
          <a:ln/>
        </p:spPr>
        <p:txBody>
          <a:bodyPr wrap="square" rtlCol="0" anchor="t"/>
          <a:lstStyle/>
          <a:p>
            <a:pPr algn="l" marL="342900" indent="-342900">
              <a:lnSpc>
                <a:spcPts val="2799"/>
              </a:lnSpc>
              <a:buSzPct val="100000"/>
              <a:buFont typeface="+mj-lt"/>
              <a:buAutoNum type="arabicPeriod" startAt="2"/>
            </a:pPr>
            <a:r>
              <a:rPr lang="en-US" sz="1750" b="1" dirty="0">
                <a:solidFill>
                  <a:srgbClr val="272525"/>
                </a:solidFill>
                <a:latin typeface="Montserrat" pitchFamily="34" charset="0"/>
                <a:ea typeface="Montserrat" pitchFamily="34" charset="-122"/>
                <a:cs typeface="Montserrat" pitchFamily="34" charset="-120"/>
              </a:rPr>
              <a:t>Ensemble Advantage:</a:t>
            </a:r>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 Random forests have the advantage of being an ensemble model, combining the predictions of multiple decision trees. This often leads to improved generalization and robustness compared to individual models like logistic regression.</a:t>
            </a:r>
            <a:endParaRPr lang="en-US" sz="1750" dirty="0"/>
          </a:p>
        </p:txBody>
      </p:sp>
      <p:sp>
        <p:nvSpPr>
          <p:cNvPr id="7" name="Text 4"/>
          <p:cNvSpPr/>
          <p:nvPr/>
        </p:nvSpPr>
        <p:spPr>
          <a:xfrm>
            <a:off x="2115622" y="4195405"/>
            <a:ext cx="10754558" cy="1421606"/>
          </a:xfrm>
          <a:prstGeom prst="rect">
            <a:avLst/>
          </a:prstGeom>
          <a:noFill/>
          <a:ln/>
        </p:spPr>
        <p:txBody>
          <a:bodyPr wrap="square" rtlCol="0" anchor="t"/>
          <a:lstStyle/>
          <a:p>
            <a:pPr algn="l" marL="342900" indent="-342900">
              <a:lnSpc>
                <a:spcPts val="2799"/>
              </a:lnSpc>
              <a:buSzPct val="100000"/>
              <a:buFont typeface="+mj-lt"/>
              <a:buAutoNum type="arabicPeriod" startAt="3"/>
            </a:pPr>
            <a:r>
              <a:rPr lang="en-US" sz="1750" b="1" dirty="0">
                <a:solidFill>
                  <a:srgbClr val="272525"/>
                </a:solidFill>
                <a:latin typeface="Montserrat" pitchFamily="34" charset="0"/>
                <a:ea typeface="Montserrat" pitchFamily="34" charset="-122"/>
                <a:cs typeface="Montserrat" pitchFamily="34" charset="-120"/>
              </a:rPr>
              <a:t>Overfitting Mitigation:</a:t>
            </a:r>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 Random forests are less prone to overfitting compared to complex models like XGBoost. This is evident from the accuracy scores, where the random forest outperformed XGBoost, suggesting that the former may have a better balance between bias and variance.</a:t>
            </a:r>
            <a:endParaRPr lang="en-US" sz="1750" dirty="0"/>
          </a:p>
        </p:txBody>
      </p:sp>
      <p:sp>
        <p:nvSpPr>
          <p:cNvPr id="8" name="Text 5"/>
          <p:cNvSpPr/>
          <p:nvPr/>
        </p:nvSpPr>
        <p:spPr>
          <a:xfrm>
            <a:off x="2115622" y="5705832"/>
            <a:ext cx="10754558" cy="1421606"/>
          </a:xfrm>
          <a:prstGeom prst="rect">
            <a:avLst/>
          </a:prstGeom>
          <a:noFill/>
          <a:ln/>
        </p:spPr>
        <p:txBody>
          <a:bodyPr wrap="square" rtlCol="0" anchor="t"/>
          <a:lstStyle/>
          <a:p>
            <a:pPr algn="l" marL="342900" indent="-342900">
              <a:lnSpc>
                <a:spcPts val="2799"/>
              </a:lnSpc>
              <a:buSzPct val="100000"/>
              <a:buFont typeface="+mj-lt"/>
              <a:buAutoNum type="arabicPeriod" startAt="4"/>
            </a:pPr>
            <a:r>
              <a:rPr lang="en-US" sz="1750" b="1" dirty="0">
                <a:solidFill>
                  <a:srgbClr val="272525"/>
                </a:solidFill>
                <a:latin typeface="Montserrat" pitchFamily="34" charset="0"/>
                <a:ea typeface="Montserrat" pitchFamily="34" charset="-122"/>
                <a:cs typeface="Montserrat" pitchFamily="34" charset="-120"/>
              </a:rPr>
              <a:t>Confusion Matrix Comparison:</a:t>
            </a:r>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 The confusion matrix provides insights into the model's performance, especially in terms of precision, recall, and F1 score for each class. If the random forest also exhibited better performance in terms of these metrics, it would further support its selection.</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2827972" y="493990"/>
            <a:ext cx="8757761" cy="560903"/>
          </a:xfrm>
          <a:prstGeom prst="rect">
            <a:avLst/>
          </a:prstGeom>
          <a:noFill/>
          <a:ln/>
        </p:spPr>
        <p:txBody>
          <a:bodyPr wrap="none" rtlCol="0" anchor="t"/>
          <a:lstStyle/>
          <a:p>
            <a:pPr indent="0" marL="0">
              <a:lnSpc>
                <a:spcPts val="4417"/>
              </a:lnSpc>
              <a:buNone/>
            </a:pPr>
            <a:r>
              <a:rPr lang="en-US" sz="3533" b="1" dirty="0">
                <a:solidFill>
                  <a:srgbClr val="396AF1"/>
                </a:solidFill>
                <a:latin typeface="Barlow" pitchFamily="34" charset="0"/>
                <a:ea typeface="Barlow" pitchFamily="34" charset="-122"/>
                <a:cs typeface="Barlow" pitchFamily="34" charset="-120"/>
              </a:rPr>
              <a:t>Random Forest - Machine learning Approach</a:t>
            </a:r>
            <a:endParaRPr lang="en-US" sz="3533" dirty="0"/>
          </a:p>
        </p:txBody>
      </p:sp>
      <p:sp>
        <p:nvSpPr>
          <p:cNvPr id="5" name="Text 2"/>
          <p:cNvSpPr/>
          <p:nvPr/>
        </p:nvSpPr>
        <p:spPr>
          <a:xfrm>
            <a:off x="2827972" y="1324094"/>
            <a:ext cx="8974336" cy="1121569"/>
          </a:xfrm>
          <a:prstGeom prst="rect">
            <a:avLst/>
          </a:prstGeom>
          <a:noFill/>
          <a:ln/>
        </p:spPr>
        <p:txBody>
          <a:bodyPr wrap="square" rtlCol="0" anchor="t"/>
          <a:lstStyle/>
          <a:p>
            <a:pPr indent="0" marL="0">
              <a:lnSpc>
                <a:spcPts val="2208"/>
              </a:lnSpc>
              <a:buNone/>
            </a:pPr>
            <a:r>
              <a:rPr lang="en-US" sz="1767" b="1" dirty="0">
                <a:solidFill>
                  <a:srgbClr val="396AF1"/>
                </a:solidFill>
                <a:latin typeface="Barlow" pitchFamily="34" charset="0"/>
                <a:ea typeface="Barlow" pitchFamily="34" charset="-122"/>
                <a:cs typeface="Barlow" pitchFamily="34" charset="-120"/>
              </a:rPr>
              <a:t>Random Forest is an ensemble learning method used in machine learning for both classification and regression tasks. It constructs a multitude of decision trees during training and outputs the mode (for classification) or average prediction (for regression) of the individual trees. </a:t>
            </a:r>
            <a:endParaRPr lang="en-US" sz="1767" dirty="0"/>
          </a:p>
        </p:txBody>
      </p:sp>
      <p:sp>
        <p:nvSpPr>
          <p:cNvPr id="6" name="Text 3"/>
          <p:cNvSpPr/>
          <p:nvPr/>
        </p:nvSpPr>
        <p:spPr>
          <a:xfrm>
            <a:off x="2827972" y="2714863"/>
            <a:ext cx="8974336" cy="1121569"/>
          </a:xfrm>
          <a:prstGeom prst="rect">
            <a:avLst/>
          </a:prstGeom>
          <a:noFill/>
          <a:ln/>
        </p:spPr>
        <p:txBody>
          <a:bodyPr wrap="square" rtlCol="0" anchor="t"/>
          <a:lstStyle/>
          <a:p>
            <a:pPr indent="0" marL="0">
              <a:lnSpc>
                <a:spcPts val="2208"/>
              </a:lnSpc>
              <a:buNone/>
            </a:pPr>
            <a:r>
              <a:rPr lang="en-US" sz="1767" b="1" dirty="0">
                <a:solidFill>
                  <a:srgbClr val="396AF1"/>
                </a:solidFill>
                <a:latin typeface="Barlow" pitchFamily="34" charset="0"/>
                <a:ea typeface="Barlow" pitchFamily="34" charset="-122"/>
                <a:cs typeface="Barlow" pitchFamily="34" charset="-120"/>
              </a:rPr>
              <a:t>The key idea is to introduce randomness at two levels: by using a random subset of the training data to build each tree (bagging), and by considering only a random subset of features at each split in the decision tree. This randomness helps prevent overfitting and improves the model's robustness and accuracy. </a:t>
            </a:r>
            <a:endParaRPr lang="en-US" sz="1767" dirty="0"/>
          </a:p>
        </p:txBody>
      </p:sp>
      <p:sp>
        <p:nvSpPr>
          <p:cNvPr id="7" name="Text 4"/>
          <p:cNvSpPr/>
          <p:nvPr/>
        </p:nvSpPr>
        <p:spPr>
          <a:xfrm>
            <a:off x="2827972" y="4105632"/>
            <a:ext cx="8974336" cy="560784"/>
          </a:xfrm>
          <a:prstGeom prst="rect">
            <a:avLst/>
          </a:prstGeom>
          <a:noFill/>
          <a:ln/>
        </p:spPr>
        <p:txBody>
          <a:bodyPr wrap="square" rtlCol="0" anchor="t"/>
          <a:lstStyle/>
          <a:p>
            <a:pPr indent="0" marL="0">
              <a:lnSpc>
                <a:spcPts val="2208"/>
              </a:lnSpc>
              <a:buNone/>
            </a:pPr>
            <a:r>
              <a:rPr lang="en-US" sz="1767" b="1" dirty="0">
                <a:solidFill>
                  <a:srgbClr val="396AF1"/>
                </a:solidFill>
                <a:latin typeface="Barlow" pitchFamily="34" charset="0"/>
                <a:ea typeface="Barlow" pitchFamily="34" charset="-122"/>
                <a:cs typeface="Barlow" pitchFamily="34" charset="-120"/>
              </a:rPr>
              <a:t>The final prediction is a combination of the predictions from all the individual trees, resulting in a powerful and versatile algorithm suitable for a wide range of applications.</a:t>
            </a:r>
            <a:endParaRPr lang="en-US" sz="1767" dirty="0"/>
          </a:p>
        </p:txBody>
      </p:sp>
      <p:pic>
        <p:nvPicPr>
          <p:cNvPr id="8" name="Image 1" descr="preencoded.png">    </p:cNvPr>
          <p:cNvPicPr>
            <a:picLocks noChangeAspect="1"/>
          </p:cNvPicPr>
          <p:nvPr/>
        </p:nvPicPr>
        <p:blipFill>
          <a:blip r:embed="rId2"/>
          <a:stretch>
            <a:fillRect/>
          </a:stretch>
        </p:blipFill>
        <p:spPr>
          <a:xfrm>
            <a:off x="4911447" y="4935617"/>
            <a:ext cx="4807268" cy="2799874"/>
          </a:xfrm>
          <a:prstGeom prst="rect">
            <a:avLst/>
          </a:prstGeom>
        </p:spPr>
      </p:pic>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741045"/>
            <a:ext cx="6665952" cy="833199"/>
          </a:xfrm>
          <a:prstGeom prst="rect">
            <a:avLst/>
          </a:prstGeom>
          <a:noFill/>
          <a:ln/>
        </p:spPr>
        <p:txBody>
          <a:bodyPr wrap="none" rtlCol="0" anchor="t"/>
          <a:lstStyle/>
          <a:p>
            <a:pPr indent="0" marL="0">
              <a:lnSpc>
                <a:spcPts val="6561"/>
              </a:lnSpc>
              <a:buNone/>
            </a:pPr>
            <a:r>
              <a:rPr lang="en-US" sz="5249" b="1" dirty="0">
                <a:solidFill>
                  <a:srgbClr val="396AF1"/>
                </a:solidFill>
                <a:latin typeface="Barlow" pitchFamily="34" charset="0"/>
                <a:ea typeface="Barlow" pitchFamily="34" charset="-122"/>
                <a:cs typeface="Barlow" pitchFamily="34" charset="-120"/>
              </a:rPr>
              <a:t>Conclusion and Future</a:t>
            </a:r>
            <a:endParaRPr lang="en-US" sz="5249" dirty="0"/>
          </a:p>
        </p:txBody>
      </p:sp>
      <p:sp>
        <p:nvSpPr>
          <p:cNvPr id="6" name="Text 2"/>
          <p:cNvSpPr/>
          <p:nvPr/>
        </p:nvSpPr>
        <p:spPr>
          <a:xfrm>
            <a:off x="833199" y="1907500"/>
            <a:ext cx="7477601" cy="2132409"/>
          </a:xfrm>
          <a:prstGeom prst="rect">
            <a:avLst/>
          </a:prstGeom>
          <a:noFill/>
          <a:ln/>
        </p:spPr>
        <p:txBody>
          <a:bodyPr wrap="squar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The fraud detection model has high accuracy and effectively identifies fraud, enhancing security. Continuous monitoring and updates are needed to keep up with evolving fraud patterns. This model is a strong foundation for securing financial transactions, but ongoing vigilance and improvements are necessary to stay ahead of emerging threats.</a:t>
            </a:r>
            <a:endParaRPr lang="en-US" sz="1750" dirty="0"/>
          </a:p>
        </p:txBody>
      </p:sp>
      <p:sp>
        <p:nvSpPr>
          <p:cNvPr id="7" name="Text 3"/>
          <p:cNvSpPr/>
          <p:nvPr/>
        </p:nvSpPr>
        <p:spPr>
          <a:xfrm>
            <a:off x="833199" y="4289822"/>
            <a:ext cx="7477601" cy="3198614"/>
          </a:xfrm>
          <a:prstGeom prst="rect">
            <a:avLst/>
          </a:prstGeom>
          <a:noFill/>
          <a:ln/>
        </p:spPr>
        <p:txBody>
          <a:bodyPr wrap="squar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Future efforts should improve the model's ability to detect new fraud methods by training it regularly with up-to-date data. Implementing advanced anomaly detection techniques and real-time monitoring can strengthen the system even more. Working with industry experts and incorporating cutting-edge technologies like deep learning or blockchain can add extra security layers. Moreover, enhancing interpretability, trust, and expanding the model's use across different industries are important research directions for reinforcing fraud detection methods.</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1568410"/>
            <a:ext cx="7477601" cy="1666399"/>
          </a:xfrm>
          <a:prstGeom prst="rect">
            <a:avLst/>
          </a:prstGeom>
          <a:noFill/>
          <a:ln/>
        </p:spPr>
        <p:txBody>
          <a:bodyPr wrap="square" rtlCol="0" anchor="t"/>
          <a:lstStyle/>
          <a:p>
            <a:pPr indent="0" marL="0">
              <a:lnSpc>
                <a:spcPts val="6561"/>
              </a:lnSpc>
              <a:buNone/>
            </a:pPr>
            <a:r>
              <a:rPr lang="en-US" sz="5249" b="1" dirty="0">
                <a:solidFill>
                  <a:srgbClr val="396AF1"/>
                </a:solidFill>
                <a:latin typeface="Barlow" pitchFamily="34" charset="0"/>
                <a:ea typeface="Barlow" pitchFamily="34" charset="-122"/>
                <a:cs typeface="Barlow" pitchFamily="34" charset="-120"/>
              </a:rPr>
              <a:t>Fraud Detection model using AI</a:t>
            </a:r>
            <a:endParaRPr lang="en-US" sz="5249" dirty="0"/>
          </a:p>
        </p:txBody>
      </p:sp>
      <p:sp>
        <p:nvSpPr>
          <p:cNvPr id="6" name="Text 2"/>
          <p:cNvSpPr/>
          <p:nvPr/>
        </p:nvSpPr>
        <p:spPr>
          <a:xfrm>
            <a:off x="833199" y="3568065"/>
            <a:ext cx="7477601" cy="2487811"/>
          </a:xfrm>
          <a:prstGeom prst="rect">
            <a:avLst/>
          </a:prstGeom>
          <a:noFill/>
          <a:ln/>
        </p:spPr>
        <p:txBody>
          <a:bodyPr wrap="squar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In today's digital age, fraudsters are becoming more sophisticated in their methods. Our Fraud Detection model leverages the power of Artificial Intelligence to detect and prevent fraudulent activities in real-time. By analyzing large amounts of data and identifying patterns, our AI-powered solution provides accurate and timely fraud alerts, helping businesses protect themselves and their customers from financial losses.</a:t>
            </a:r>
            <a:endParaRPr lang="en-US" sz="1750" dirty="0"/>
          </a:p>
        </p:txBody>
      </p:sp>
      <p:sp>
        <p:nvSpPr>
          <p:cNvPr id="7" name="Text 3"/>
          <p:cNvSpPr/>
          <p:nvPr/>
        </p:nvSpPr>
        <p:spPr>
          <a:xfrm>
            <a:off x="833199" y="6305788"/>
            <a:ext cx="7477601" cy="355402"/>
          </a:xfrm>
          <a:prstGeom prst="rect">
            <a:avLst/>
          </a:prstGeom>
          <a:noFill/>
          <a:ln/>
        </p:spPr>
        <p:txBody>
          <a:bodyPr wrap="none" rtlCol="0" anchor="t"/>
          <a:lstStyle/>
          <a:p>
            <a:pPr indent="0" marL="0">
              <a:lnSpc>
                <a:spcPts val="2799"/>
              </a:lnSpc>
              <a:buNone/>
            </a:pP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951952"/>
          </a:xfrm>
          <a:prstGeom prst="rect">
            <a:avLst/>
          </a:prstGeom>
          <a:solidFill>
            <a:srgbClr val="EEEFF5"/>
          </a:solidFill>
          <a:ln/>
        </p:spPr>
      </p:sp>
      <p:sp>
        <p:nvSpPr>
          <p:cNvPr id="4" name="Text 1"/>
          <p:cNvSpPr/>
          <p:nvPr/>
        </p:nvSpPr>
        <p:spPr>
          <a:xfrm>
            <a:off x="3426738" y="427673"/>
            <a:ext cx="5591294" cy="486013"/>
          </a:xfrm>
          <a:prstGeom prst="rect">
            <a:avLst/>
          </a:prstGeom>
          <a:noFill/>
          <a:ln/>
        </p:spPr>
        <p:txBody>
          <a:bodyPr wrap="none" rtlCol="0" anchor="t"/>
          <a:lstStyle/>
          <a:p>
            <a:pPr indent="0" marL="0">
              <a:lnSpc>
                <a:spcPts val="3827"/>
              </a:lnSpc>
              <a:buNone/>
            </a:pPr>
            <a:r>
              <a:rPr lang="en-US" sz="3062" b="1" dirty="0">
                <a:solidFill>
                  <a:srgbClr val="396AF1"/>
                </a:solidFill>
                <a:latin typeface="Barlow" pitchFamily="34" charset="0"/>
                <a:ea typeface="Barlow" pitchFamily="34" charset="-122"/>
                <a:cs typeface="Barlow" pitchFamily="34" charset="-120"/>
              </a:rPr>
              <a:t>Common types of financial fraud</a:t>
            </a:r>
            <a:endParaRPr lang="en-US" sz="3062" dirty="0"/>
          </a:p>
        </p:txBody>
      </p:sp>
      <p:sp>
        <p:nvSpPr>
          <p:cNvPr id="5" name="Shape 2"/>
          <p:cNvSpPr/>
          <p:nvPr/>
        </p:nvSpPr>
        <p:spPr>
          <a:xfrm>
            <a:off x="3426738" y="1224677"/>
            <a:ext cx="3810714" cy="1393388"/>
          </a:xfrm>
          <a:prstGeom prst="roundRect">
            <a:avLst>
              <a:gd name="adj" fmla="val 6698"/>
            </a:avLst>
          </a:prstGeom>
          <a:solidFill>
            <a:srgbClr val="EEEFF5"/>
          </a:solidFill>
          <a:ln/>
        </p:spPr>
      </p:sp>
      <p:sp>
        <p:nvSpPr>
          <p:cNvPr id="6" name="Text 3"/>
          <p:cNvSpPr/>
          <p:nvPr/>
        </p:nvSpPr>
        <p:spPr>
          <a:xfrm>
            <a:off x="3582233" y="1380173"/>
            <a:ext cx="1944172" cy="243007"/>
          </a:xfrm>
          <a:prstGeom prst="rect">
            <a:avLst/>
          </a:prstGeom>
          <a:noFill/>
          <a:ln/>
        </p:spPr>
        <p:txBody>
          <a:bodyPr wrap="none" rtlCol="0" anchor="t"/>
          <a:lstStyle/>
          <a:p>
            <a:pPr indent="0" marL="0">
              <a:lnSpc>
                <a:spcPts val="1914"/>
              </a:lnSpc>
              <a:buNone/>
            </a:pPr>
            <a:r>
              <a:rPr lang="en-US" sz="1531" b="1" dirty="0">
                <a:solidFill>
                  <a:srgbClr val="396AF1"/>
                </a:solidFill>
                <a:latin typeface="Barlow" pitchFamily="34" charset="0"/>
                <a:ea typeface="Barlow" pitchFamily="34" charset="-122"/>
                <a:cs typeface="Barlow" pitchFamily="34" charset="-120"/>
              </a:rPr>
              <a:t>Identity Theft</a:t>
            </a:r>
            <a:endParaRPr lang="en-US" sz="1531" dirty="0"/>
          </a:p>
        </p:txBody>
      </p:sp>
      <p:sp>
        <p:nvSpPr>
          <p:cNvPr id="7" name="Text 4"/>
          <p:cNvSpPr/>
          <p:nvPr/>
        </p:nvSpPr>
        <p:spPr>
          <a:xfrm>
            <a:off x="3582233" y="1716405"/>
            <a:ext cx="3499723" cy="746165"/>
          </a:xfrm>
          <a:prstGeom prst="rect">
            <a:avLst/>
          </a:prstGeom>
          <a:noFill/>
          <a:ln/>
        </p:spPr>
        <p:txBody>
          <a:bodyPr wrap="square" rtlCol="0" anchor="t"/>
          <a:lstStyle/>
          <a:p>
            <a:pPr indent="0" marL="0">
              <a:lnSpc>
                <a:spcPts val="1960"/>
              </a:lnSpc>
              <a:buNone/>
            </a:pPr>
            <a:r>
              <a:rPr lang="en-US" sz="1225" dirty="0">
                <a:solidFill>
                  <a:srgbClr val="272525"/>
                </a:solidFill>
                <a:latin typeface="Montserrat" pitchFamily="34" charset="0"/>
                <a:ea typeface="Montserrat" pitchFamily="34" charset="-122"/>
                <a:cs typeface="Montserrat" pitchFamily="34" charset="-120"/>
              </a:rPr>
              <a:t>A fraudulent acquisition and use of an individual's personal information for financial gain.</a:t>
            </a:r>
            <a:endParaRPr lang="en-US" sz="1225" dirty="0"/>
          </a:p>
        </p:txBody>
      </p:sp>
      <p:sp>
        <p:nvSpPr>
          <p:cNvPr id="8" name="Shape 5"/>
          <p:cNvSpPr/>
          <p:nvPr/>
        </p:nvSpPr>
        <p:spPr>
          <a:xfrm>
            <a:off x="7392948" y="1224677"/>
            <a:ext cx="3810714" cy="1393388"/>
          </a:xfrm>
          <a:prstGeom prst="roundRect">
            <a:avLst>
              <a:gd name="adj" fmla="val 6698"/>
            </a:avLst>
          </a:prstGeom>
          <a:solidFill>
            <a:srgbClr val="EEEFF5"/>
          </a:solidFill>
          <a:ln/>
        </p:spPr>
      </p:sp>
      <p:sp>
        <p:nvSpPr>
          <p:cNvPr id="9" name="Text 6"/>
          <p:cNvSpPr/>
          <p:nvPr/>
        </p:nvSpPr>
        <p:spPr>
          <a:xfrm>
            <a:off x="7548443" y="1380173"/>
            <a:ext cx="1944172" cy="243007"/>
          </a:xfrm>
          <a:prstGeom prst="rect">
            <a:avLst/>
          </a:prstGeom>
          <a:noFill/>
          <a:ln/>
        </p:spPr>
        <p:txBody>
          <a:bodyPr wrap="none" rtlCol="0" anchor="t"/>
          <a:lstStyle/>
          <a:p>
            <a:pPr indent="0" marL="0">
              <a:lnSpc>
                <a:spcPts val="1914"/>
              </a:lnSpc>
              <a:buNone/>
            </a:pPr>
            <a:r>
              <a:rPr lang="en-US" sz="1531" b="1" dirty="0">
                <a:solidFill>
                  <a:srgbClr val="396AF1"/>
                </a:solidFill>
                <a:latin typeface="Barlow" pitchFamily="34" charset="0"/>
                <a:ea typeface="Barlow" pitchFamily="34" charset="-122"/>
                <a:cs typeface="Barlow" pitchFamily="34" charset="-120"/>
              </a:rPr>
              <a:t>Insurance Fraud</a:t>
            </a:r>
            <a:endParaRPr lang="en-US" sz="1531" dirty="0"/>
          </a:p>
        </p:txBody>
      </p:sp>
      <p:sp>
        <p:nvSpPr>
          <p:cNvPr id="10" name="Text 7"/>
          <p:cNvSpPr/>
          <p:nvPr/>
        </p:nvSpPr>
        <p:spPr>
          <a:xfrm>
            <a:off x="7548443" y="1716405"/>
            <a:ext cx="3499723" cy="497443"/>
          </a:xfrm>
          <a:prstGeom prst="rect">
            <a:avLst/>
          </a:prstGeom>
          <a:noFill/>
          <a:ln/>
        </p:spPr>
        <p:txBody>
          <a:bodyPr wrap="square" rtlCol="0" anchor="t"/>
          <a:lstStyle/>
          <a:p>
            <a:pPr indent="0" marL="0">
              <a:lnSpc>
                <a:spcPts val="1960"/>
              </a:lnSpc>
              <a:buNone/>
            </a:pPr>
            <a:r>
              <a:rPr lang="en-US" sz="1225" dirty="0">
                <a:solidFill>
                  <a:srgbClr val="272525"/>
                </a:solidFill>
                <a:latin typeface="Montserrat" pitchFamily="34" charset="0"/>
                <a:ea typeface="Montserrat" pitchFamily="34" charset="-122"/>
                <a:cs typeface="Montserrat" pitchFamily="34" charset="-120"/>
              </a:rPr>
              <a:t>Falsifying or exaggerating insurance claims to obtain undeserved funds.</a:t>
            </a:r>
            <a:endParaRPr lang="en-US" sz="1225" dirty="0"/>
          </a:p>
        </p:txBody>
      </p:sp>
      <p:sp>
        <p:nvSpPr>
          <p:cNvPr id="11" name="Shape 8"/>
          <p:cNvSpPr/>
          <p:nvPr/>
        </p:nvSpPr>
        <p:spPr>
          <a:xfrm>
            <a:off x="3426738" y="2773561"/>
            <a:ext cx="3810714" cy="1144667"/>
          </a:xfrm>
          <a:prstGeom prst="roundRect">
            <a:avLst>
              <a:gd name="adj" fmla="val 8153"/>
            </a:avLst>
          </a:prstGeom>
          <a:solidFill>
            <a:srgbClr val="EEEFF5"/>
          </a:solidFill>
          <a:ln/>
        </p:spPr>
      </p:sp>
      <p:sp>
        <p:nvSpPr>
          <p:cNvPr id="12" name="Text 9"/>
          <p:cNvSpPr/>
          <p:nvPr/>
        </p:nvSpPr>
        <p:spPr>
          <a:xfrm>
            <a:off x="3582233" y="2929057"/>
            <a:ext cx="1944172" cy="243007"/>
          </a:xfrm>
          <a:prstGeom prst="rect">
            <a:avLst/>
          </a:prstGeom>
          <a:noFill/>
          <a:ln/>
        </p:spPr>
        <p:txBody>
          <a:bodyPr wrap="none" rtlCol="0" anchor="t"/>
          <a:lstStyle/>
          <a:p>
            <a:pPr indent="0" marL="0">
              <a:lnSpc>
                <a:spcPts val="1914"/>
              </a:lnSpc>
              <a:buNone/>
            </a:pPr>
            <a:r>
              <a:rPr lang="en-US" sz="1531" b="1" dirty="0">
                <a:solidFill>
                  <a:srgbClr val="396AF1"/>
                </a:solidFill>
                <a:latin typeface="Barlow" pitchFamily="34" charset="0"/>
                <a:ea typeface="Barlow" pitchFamily="34" charset="-122"/>
                <a:cs typeface="Barlow" pitchFamily="34" charset="-120"/>
              </a:rPr>
              <a:t>Embezzlement</a:t>
            </a:r>
            <a:endParaRPr lang="en-US" sz="1531" dirty="0"/>
          </a:p>
        </p:txBody>
      </p:sp>
      <p:sp>
        <p:nvSpPr>
          <p:cNvPr id="13" name="Text 10"/>
          <p:cNvSpPr/>
          <p:nvPr/>
        </p:nvSpPr>
        <p:spPr>
          <a:xfrm>
            <a:off x="3582233" y="3265289"/>
            <a:ext cx="3499723" cy="497443"/>
          </a:xfrm>
          <a:prstGeom prst="rect">
            <a:avLst/>
          </a:prstGeom>
          <a:noFill/>
          <a:ln/>
        </p:spPr>
        <p:txBody>
          <a:bodyPr wrap="square" rtlCol="0" anchor="t"/>
          <a:lstStyle/>
          <a:p>
            <a:pPr indent="0" marL="0">
              <a:lnSpc>
                <a:spcPts val="1960"/>
              </a:lnSpc>
              <a:buNone/>
            </a:pPr>
            <a:r>
              <a:rPr lang="en-US" sz="1225" dirty="0">
                <a:solidFill>
                  <a:srgbClr val="272525"/>
                </a:solidFill>
                <a:latin typeface="Montserrat" pitchFamily="34" charset="0"/>
                <a:ea typeface="Montserrat" pitchFamily="34" charset="-122"/>
                <a:cs typeface="Montserrat" pitchFamily="34" charset="-120"/>
              </a:rPr>
              <a:t>Illegal misappropriation of funds by a person entrusted to manage or monitor them.</a:t>
            </a:r>
            <a:endParaRPr lang="en-US" sz="1225" dirty="0"/>
          </a:p>
        </p:txBody>
      </p:sp>
      <p:sp>
        <p:nvSpPr>
          <p:cNvPr id="14" name="Shape 11"/>
          <p:cNvSpPr/>
          <p:nvPr/>
        </p:nvSpPr>
        <p:spPr>
          <a:xfrm>
            <a:off x="7392948" y="2773561"/>
            <a:ext cx="3810714" cy="1144667"/>
          </a:xfrm>
          <a:prstGeom prst="roundRect">
            <a:avLst>
              <a:gd name="adj" fmla="val 8153"/>
            </a:avLst>
          </a:prstGeom>
          <a:solidFill>
            <a:srgbClr val="EEEFF5"/>
          </a:solidFill>
          <a:ln/>
        </p:spPr>
      </p:sp>
      <p:sp>
        <p:nvSpPr>
          <p:cNvPr id="15" name="Text 12"/>
          <p:cNvSpPr/>
          <p:nvPr/>
        </p:nvSpPr>
        <p:spPr>
          <a:xfrm>
            <a:off x="7548443" y="2929057"/>
            <a:ext cx="1944172" cy="243007"/>
          </a:xfrm>
          <a:prstGeom prst="rect">
            <a:avLst/>
          </a:prstGeom>
          <a:noFill/>
          <a:ln/>
        </p:spPr>
        <p:txBody>
          <a:bodyPr wrap="none" rtlCol="0" anchor="t"/>
          <a:lstStyle/>
          <a:p>
            <a:pPr indent="0" marL="0">
              <a:lnSpc>
                <a:spcPts val="1914"/>
              </a:lnSpc>
              <a:buNone/>
            </a:pPr>
            <a:r>
              <a:rPr lang="en-US" sz="1531" b="1" dirty="0">
                <a:solidFill>
                  <a:srgbClr val="396AF1"/>
                </a:solidFill>
                <a:latin typeface="Barlow" pitchFamily="34" charset="0"/>
                <a:ea typeface="Barlow" pitchFamily="34" charset="-122"/>
                <a:cs typeface="Barlow" pitchFamily="34" charset="-120"/>
              </a:rPr>
              <a:t>Credit Card Fraud</a:t>
            </a:r>
            <a:endParaRPr lang="en-US" sz="1531" dirty="0"/>
          </a:p>
        </p:txBody>
      </p:sp>
      <p:sp>
        <p:nvSpPr>
          <p:cNvPr id="16" name="Text 13"/>
          <p:cNvSpPr/>
          <p:nvPr/>
        </p:nvSpPr>
        <p:spPr>
          <a:xfrm>
            <a:off x="7548443" y="3265289"/>
            <a:ext cx="3499723" cy="497443"/>
          </a:xfrm>
          <a:prstGeom prst="rect">
            <a:avLst/>
          </a:prstGeom>
          <a:noFill/>
          <a:ln/>
        </p:spPr>
        <p:txBody>
          <a:bodyPr wrap="square" rtlCol="0" anchor="t"/>
          <a:lstStyle/>
          <a:p>
            <a:pPr indent="0" marL="0">
              <a:lnSpc>
                <a:spcPts val="1960"/>
              </a:lnSpc>
              <a:buNone/>
            </a:pPr>
            <a:r>
              <a:rPr lang="en-US" sz="1225" dirty="0">
                <a:solidFill>
                  <a:srgbClr val="272525"/>
                </a:solidFill>
                <a:latin typeface="Montserrat" pitchFamily="34" charset="0"/>
                <a:ea typeface="Montserrat" pitchFamily="34" charset="-122"/>
                <a:cs typeface="Montserrat" pitchFamily="34" charset="-120"/>
              </a:rPr>
              <a:t>Unauthorized use of someone else's credit card information to make purchases.</a:t>
            </a:r>
            <a:endParaRPr lang="en-US" sz="1225" dirty="0"/>
          </a:p>
        </p:txBody>
      </p:sp>
      <p:sp>
        <p:nvSpPr>
          <p:cNvPr id="17" name="Text 14"/>
          <p:cNvSpPr/>
          <p:nvPr/>
        </p:nvSpPr>
        <p:spPr>
          <a:xfrm>
            <a:off x="3426738" y="4151471"/>
            <a:ext cx="7776924" cy="972026"/>
          </a:xfrm>
          <a:prstGeom prst="rect">
            <a:avLst/>
          </a:prstGeom>
          <a:noFill/>
          <a:ln/>
        </p:spPr>
        <p:txBody>
          <a:bodyPr wrap="square" rtlCol="0" anchor="t"/>
          <a:lstStyle/>
          <a:p>
            <a:pPr indent="0" marL="0">
              <a:lnSpc>
                <a:spcPts val="3827"/>
              </a:lnSpc>
              <a:buNone/>
            </a:pPr>
            <a:r>
              <a:rPr lang="en-US" sz="3062" b="1" dirty="0">
                <a:solidFill>
                  <a:srgbClr val="396AF1"/>
                </a:solidFill>
                <a:latin typeface="Barlow" pitchFamily="34" charset="0"/>
                <a:ea typeface="Barlow" pitchFamily="34" charset="-122"/>
                <a:cs typeface="Barlow" pitchFamily="34" charset="-120"/>
              </a:rPr>
              <a:t>The impact of financial fraud on businesses and individuals</a:t>
            </a:r>
            <a:endParaRPr lang="en-US" sz="3062" dirty="0"/>
          </a:p>
        </p:txBody>
      </p:sp>
      <p:sp>
        <p:nvSpPr>
          <p:cNvPr id="18" name="Shape 15"/>
          <p:cNvSpPr/>
          <p:nvPr/>
        </p:nvSpPr>
        <p:spPr>
          <a:xfrm>
            <a:off x="3426738" y="5517118"/>
            <a:ext cx="272177" cy="272177"/>
          </a:xfrm>
          <a:prstGeom prst="roundRect">
            <a:avLst>
              <a:gd name="adj" fmla="val 34288"/>
            </a:avLst>
          </a:prstGeom>
          <a:solidFill>
            <a:srgbClr val="EEEFF5"/>
          </a:solidFill>
          <a:ln/>
        </p:spPr>
      </p:sp>
      <p:sp>
        <p:nvSpPr>
          <p:cNvPr id="19" name="Text 16"/>
          <p:cNvSpPr/>
          <p:nvPr/>
        </p:nvSpPr>
        <p:spPr>
          <a:xfrm>
            <a:off x="3854410" y="5531644"/>
            <a:ext cx="1944172" cy="243007"/>
          </a:xfrm>
          <a:prstGeom prst="rect">
            <a:avLst/>
          </a:prstGeom>
          <a:noFill/>
          <a:ln/>
        </p:spPr>
        <p:txBody>
          <a:bodyPr wrap="none" rtlCol="0" anchor="t"/>
          <a:lstStyle/>
          <a:p>
            <a:pPr indent="0" marL="0">
              <a:lnSpc>
                <a:spcPts val="1914"/>
              </a:lnSpc>
              <a:buNone/>
            </a:pPr>
            <a:r>
              <a:rPr lang="en-US" sz="1531" b="1" dirty="0">
                <a:solidFill>
                  <a:srgbClr val="396AF1"/>
                </a:solidFill>
                <a:latin typeface="Barlow" pitchFamily="34" charset="0"/>
                <a:ea typeface="Barlow" pitchFamily="34" charset="-122"/>
                <a:cs typeface="Barlow" pitchFamily="34" charset="-120"/>
              </a:rPr>
              <a:t>Financial Loss</a:t>
            </a:r>
            <a:endParaRPr lang="en-US" sz="1531" dirty="0"/>
          </a:p>
        </p:txBody>
      </p:sp>
      <p:sp>
        <p:nvSpPr>
          <p:cNvPr id="20" name="Text 17"/>
          <p:cNvSpPr/>
          <p:nvPr/>
        </p:nvSpPr>
        <p:spPr>
          <a:xfrm>
            <a:off x="3854410" y="5867876"/>
            <a:ext cx="3383042" cy="994886"/>
          </a:xfrm>
          <a:prstGeom prst="rect">
            <a:avLst/>
          </a:prstGeom>
          <a:noFill/>
          <a:ln/>
        </p:spPr>
        <p:txBody>
          <a:bodyPr wrap="square" rtlCol="0" anchor="t"/>
          <a:lstStyle/>
          <a:p>
            <a:pPr indent="0" marL="0">
              <a:lnSpc>
                <a:spcPts val="1960"/>
              </a:lnSpc>
              <a:buNone/>
            </a:pPr>
            <a:r>
              <a:rPr lang="en-US" sz="1225" dirty="0">
                <a:solidFill>
                  <a:srgbClr val="272525"/>
                </a:solidFill>
                <a:latin typeface="Montserrat" pitchFamily="34" charset="0"/>
                <a:ea typeface="Montserrat" pitchFamily="34" charset="-122"/>
                <a:cs typeface="Montserrat" pitchFamily="34" charset="-120"/>
              </a:rPr>
              <a:t>Businesses and individuals suffer significant financial losses due to fraud, leading to reduced resources and opportunities for growth.</a:t>
            </a:r>
            <a:endParaRPr lang="en-US" sz="1225" dirty="0"/>
          </a:p>
        </p:txBody>
      </p:sp>
      <p:sp>
        <p:nvSpPr>
          <p:cNvPr id="21" name="Shape 18"/>
          <p:cNvSpPr/>
          <p:nvPr/>
        </p:nvSpPr>
        <p:spPr>
          <a:xfrm>
            <a:off x="7392948" y="5517118"/>
            <a:ext cx="272177" cy="272177"/>
          </a:xfrm>
          <a:prstGeom prst="roundRect">
            <a:avLst>
              <a:gd name="adj" fmla="val 34288"/>
            </a:avLst>
          </a:prstGeom>
          <a:solidFill>
            <a:srgbClr val="EEEFF5"/>
          </a:solidFill>
          <a:ln/>
        </p:spPr>
      </p:sp>
      <p:sp>
        <p:nvSpPr>
          <p:cNvPr id="22" name="Text 19"/>
          <p:cNvSpPr/>
          <p:nvPr/>
        </p:nvSpPr>
        <p:spPr>
          <a:xfrm>
            <a:off x="7820620" y="5531644"/>
            <a:ext cx="1944172" cy="243007"/>
          </a:xfrm>
          <a:prstGeom prst="rect">
            <a:avLst/>
          </a:prstGeom>
          <a:noFill/>
          <a:ln/>
        </p:spPr>
        <p:txBody>
          <a:bodyPr wrap="none" rtlCol="0" anchor="t"/>
          <a:lstStyle/>
          <a:p>
            <a:pPr indent="0" marL="0">
              <a:lnSpc>
                <a:spcPts val="1914"/>
              </a:lnSpc>
              <a:buNone/>
            </a:pPr>
            <a:r>
              <a:rPr lang="en-US" sz="1531" b="1" dirty="0">
                <a:solidFill>
                  <a:srgbClr val="396AF1"/>
                </a:solidFill>
                <a:latin typeface="Barlow" pitchFamily="34" charset="0"/>
                <a:ea typeface="Barlow" pitchFamily="34" charset="-122"/>
                <a:cs typeface="Barlow" pitchFamily="34" charset="-120"/>
              </a:rPr>
              <a:t>Reputation Damage</a:t>
            </a:r>
            <a:endParaRPr lang="en-US" sz="1531" dirty="0"/>
          </a:p>
        </p:txBody>
      </p:sp>
      <p:sp>
        <p:nvSpPr>
          <p:cNvPr id="23" name="Text 20"/>
          <p:cNvSpPr/>
          <p:nvPr/>
        </p:nvSpPr>
        <p:spPr>
          <a:xfrm>
            <a:off x="7820620" y="5867876"/>
            <a:ext cx="3383042" cy="746165"/>
          </a:xfrm>
          <a:prstGeom prst="rect">
            <a:avLst/>
          </a:prstGeom>
          <a:noFill/>
          <a:ln/>
        </p:spPr>
        <p:txBody>
          <a:bodyPr wrap="square" rtlCol="0" anchor="t"/>
          <a:lstStyle/>
          <a:p>
            <a:pPr indent="0" marL="0">
              <a:lnSpc>
                <a:spcPts val="1960"/>
              </a:lnSpc>
              <a:buNone/>
            </a:pPr>
            <a:r>
              <a:rPr lang="en-US" sz="1225" dirty="0">
                <a:solidFill>
                  <a:srgbClr val="272525"/>
                </a:solidFill>
                <a:latin typeface="Montserrat" pitchFamily="34" charset="0"/>
                <a:ea typeface="Montserrat" pitchFamily="34" charset="-122"/>
                <a:cs typeface="Montserrat" pitchFamily="34" charset="-120"/>
              </a:rPr>
              <a:t>Fraud can tarnish the reputation of businesses and individuals, impacting trust and credibility in the market.</a:t>
            </a:r>
            <a:endParaRPr lang="en-US" sz="1225" dirty="0"/>
          </a:p>
        </p:txBody>
      </p:sp>
      <p:sp>
        <p:nvSpPr>
          <p:cNvPr id="24" name="Shape 21"/>
          <p:cNvSpPr/>
          <p:nvPr/>
        </p:nvSpPr>
        <p:spPr>
          <a:xfrm>
            <a:off x="3426738" y="7178635"/>
            <a:ext cx="272177" cy="272177"/>
          </a:xfrm>
          <a:prstGeom prst="roundRect">
            <a:avLst>
              <a:gd name="adj" fmla="val 34288"/>
            </a:avLst>
          </a:prstGeom>
          <a:solidFill>
            <a:srgbClr val="EEEFF5"/>
          </a:solidFill>
          <a:ln/>
        </p:spPr>
      </p:sp>
      <p:sp>
        <p:nvSpPr>
          <p:cNvPr id="25" name="Text 22"/>
          <p:cNvSpPr/>
          <p:nvPr/>
        </p:nvSpPr>
        <p:spPr>
          <a:xfrm>
            <a:off x="3854410" y="7193161"/>
            <a:ext cx="1944172" cy="243007"/>
          </a:xfrm>
          <a:prstGeom prst="rect">
            <a:avLst/>
          </a:prstGeom>
          <a:noFill/>
          <a:ln/>
        </p:spPr>
        <p:txBody>
          <a:bodyPr wrap="none" rtlCol="0" anchor="t"/>
          <a:lstStyle/>
          <a:p>
            <a:pPr indent="0" marL="0">
              <a:lnSpc>
                <a:spcPts val="1914"/>
              </a:lnSpc>
              <a:buNone/>
            </a:pPr>
            <a:r>
              <a:rPr lang="en-US" sz="1531" b="1" dirty="0">
                <a:solidFill>
                  <a:srgbClr val="396AF1"/>
                </a:solidFill>
                <a:latin typeface="Barlow" pitchFamily="34" charset="0"/>
                <a:ea typeface="Barlow" pitchFamily="34" charset="-122"/>
                <a:cs typeface="Barlow" pitchFamily="34" charset="-120"/>
              </a:rPr>
              <a:t>Emotional Distress</a:t>
            </a:r>
            <a:endParaRPr lang="en-US" sz="1531" dirty="0"/>
          </a:p>
        </p:txBody>
      </p:sp>
      <p:sp>
        <p:nvSpPr>
          <p:cNvPr id="26" name="Text 23"/>
          <p:cNvSpPr/>
          <p:nvPr/>
        </p:nvSpPr>
        <p:spPr>
          <a:xfrm>
            <a:off x="3854410" y="7529393"/>
            <a:ext cx="3383042" cy="994886"/>
          </a:xfrm>
          <a:prstGeom prst="rect">
            <a:avLst/>
          </a:prstGeom>
          <a:noFill/>
          <a:ln/>
        </p:spPr>
        <p:txBody>
          <a:bodyPr wrap="square" rtlCol="0" anchor="t"/>
          <a:lstStyle/>
          <a:p>
            <a:pPr indent="0" marL="0">
              <a:lnSpc>
                <a:spcPts val="1960"/>
              </a:lnSpc>
              <a:buNone/>
            </a:pPr>
            <a:r>
              <a:rPr lang="en-US" sz="1225" dirty="0">
                <a:solidFill>
                  <a:srgbClr val="272525"/>
                </a:solidFill>
                <a:latin typeface="Montserrat" pitchFamily="34" charset="0"/>
                <a:ea typeface="Montserrat" pitchFamily="34" charset="-122"/>
                <a:cs typeface="Montserrat" pitchFamily="34" charset="-120"/>
              </a:rPr>
              <a:t>Victims of financial fraud experience emotional distress, anxiety, and stress, affecting their well-being and mental health.</a:t>
            </a:r>
            <a:endParaRPr lang="en-US" sz="1225" dirty="0"/>
          </a:p>
        </p:txBody>
      </p:sp>
      <p:sp>
        <p:nvSpPr>
          <p:cNvPr id="27" name="Shape 24"/>
          <p:cNvSpPr/>
          <p:nvPr/>
        </p:nvSpPr>
        <p:spPr>
          <a:xfrm>
            <a:off x="7392948" y="7178635"/>
            <a:ext cx="272177" cy="272177"/>
          </a:xfrm>
          <a:prstGeom prst="roundRect">
            <a:avLst>
              <a:gd name="adj" fmla="val 34288"/>
            </a:avLst>
          </a:prstGeom>
          <a:solidFill>
            <a:srgbClr val="EEEFF5"/>
          </a:solidFill>
          <a:ln/>
        </p:spPr>
      </p:sp>
      <p:sp>
        <p:nvSpPr>
          <p:cNvPr id="28" name="Text 25"/>
          <p:cNvSpPr/>
          <p:nvPr/>
        </p:nvSpPr>
        <p:spPr>
          <a:xfrm>
            <a:off x="7820620" y="7193161"/>
            <a:ext cx="1944172" cy="243007"/>
          </a:xfrm>
          <a:prstGeom prst="rect">
            <a:avLst/>
          </a:prstGeom>
          <a:noFill/>
          <a:ln/>
        </p:spPr>
        <p:txBody>
          <a:bodyPr wrap="none" rtlCol="0" anchor="t"/>
          <a:lstStyle/>
          <a:p>
            <a:pPr indent="0" marL="0">
              <a:lnSpc>
                <a:spcPts val="1914"/>
              </a:lnSpc>
              <a:buNone/>
            </a:pPr>
            <a:r>
              <a:rPr lang="en-US" sz="1531" b="1" dirty="0">
                <a:solidFill>
                  <a:srgbClr val="396AF1"/>
                </a:solidFill>
                <a:latin typeface="Barlow" pitchFamily="34" charset="0"/>
                <a:ea typeface="Barlow" pitchFamily="34" charset="-122"/>
                <a:cs typeface="Barlow" pitchFamily="34" charset="-120"/>
              </a:rPr>
              <a:t>Legal Consequences</a:t>
            </a:r>
            <a:endParaRPr lang="en-US" sz="1531" dirty="0"/>
          </a:p>
        </p:txBody>
      </p:sp>
      <p:sp>
        <p:nvSpPr>
          <p:cNvPr id="29" name="Text 26"/>
          <p:cNvSpPr/>
          <p:nvPr/>
        </p:nvSpPr>
        <p:spPr>
          <a:xfrm>
            <a:off x="7820620" y="7529393"/>
            <a:ext cx="3383042" cy="746165"/>
          </a:xfrm>
          <a:prstGeom prst="rect">
            <a:avLst/>
          </a:prstGeom>
          <a:noFill/>
          <a:ln/>
        </p:spPr>
        <p:txBody>
          <a:bodyPr wrap="square" rtlCol="0" anchor="t"/>
          <a:lstStyle/>
          <a:p>
            <a:pPr indent="0" marL="0">
              <a:lnSpc>
                <a:spcPts val="1960"/>
              </a:lnSpc>
              <a:buNone/>
            </a:pPr>
            <a:r>
              <a:rPr lang="en-US" sz="1225" dirty="0">
                <a:solidFill>
                  <a:srgbClr val="272525"/>
                </a:solidFill>
                <a:latin typeface="Montserrat" pitchFamily="34" charset="0"/>
                <a:ea typeface="Montserrat" pitchFamily="34" charset="-122"/>
                <a:cs typeface="Montserrat" pitchFamily="34" charset="-120"/>
              </a:rPr>
              <a:t>Financial fraud can result in legal battles, litigation costs, and damage to personal and professional relationships.</a:t>
            </a:r>
            <a:endParaRPr lang="en-US" sz="1225" dirty="0"/>
          </a:p>
        </p:txBody>
      </p:sp>
      <p:pic>
        <p:nvPicPr>
          <p:cNvPr id="3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2220873"/>
            <a:ext cx="8507492"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 Limitations of traditional methods</a:t>
            </a:r>
            <a:endParaRPr lang="en-US" sz="4374" dirty="0"/>
          </a:p>
        </p:txBody>
      </p:sp>
      <p:sp>
        <p:nvSpPr>
          <p:cNvPr id="5" name="Text 2"/>
          <p:cNvSpPr/>
          <p:nvPr/>
        </p:nvSpPr>
        <p:spPr>
          <a:xfrm>
            <a:off x="1760220" y="3470672"/>
            <a:ext cx="3341608" cy="694373"/>
          </a:xfrm>
          <a:prstGeom prst="rect">
            <a:avLst/>
          </a:prstGeom>
          <a:noFill/>
          <a:ln/>
        </p:spPr>
        <p:txBody>
          <a:bodyPr wrap="square" rtlCol="0" anchor="t"/>
          <a:lstStyle/>
          <a:p>
            <a:pPr indent="0" marL="0">
              <a:lnSpc>
                <a:spcPts val="2734"/>
              </a:lnSpc>
              <a:buNone/>
            </a:pPr>
            <a:r>
              <a:rPr lang="en-US" sz="2187" b="1" dirty="0">
                <a:solidFill>
                  <a:srgbClr val="396AF1"/>
                </a:solidFill>
                <a:latin typeface="Barlow" pitchFamily="34" charset="0"/>
                <a:ea typeface="Barlow" pitchFamily="34" charset="-122"/>
                <a:cs typeface="Barlow" pitchFamily="34" charset="-120"/>
              </a:rPr>
              <a:t>Lack of Real-time Monitoring</a:t>
            </a:r>
            <a:endParaRPr lang="en-US" sz="2187" dirty="0"/>
          </a:p>
        </p:txBody>
      </p:sp>
      <p:sp>
        <p:nvSpPr>
          <p:cNvPr id="6" name="Text 3"/>
          <p:cNvSpPr/>
          <p:nvPr/>
        </p:nvSpPr>
        <p:spPr>
          <a:xfrm>
            <a:off x="1760220" y="4387215"/>
            <a:ext cx="3341608" cy="1421606"/>
          </a:xfrm>
          <a:prstGeom prst="rect">
            <a:avLst/>
          </a:prstGeom>
          <a:noFill/>
          <a:ln/>
        </p:spPr>
        <p:txBody>
          <a:bodyPr wrap="squar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Traditional methods often rely on batch processing, leading to delayed detection of fraudulent activities.</a:t>
            </a:r>
            <a:endParaRPr lang="en-US" sz="1750" dirty="0"/>
          </a:p>
        </p:txBody>
      </p:sp>
      <p:sp>
        <p:nvSpPr>
          <p:cNvPr id="7" name="Text 4"/>
          <p:cNvSpPr/>
          <p:nvPr/>
        </p:nvSpPr>
        <p:spPr>
          <a:xfrm>
            <a:off x="5651421" y="3470672"/>
            <a:ext cx="3341608" cy="694373"/>
          </a:xfrm>
          <a:prstGeom prst="rect">
            <a:avLst/>
          </a:prstGeom>
          <a:noFill/>
          <a:ln/>
        </p:spPr>
        <p:txBody>
          <a:bodyPr wrap="square" rtlCol="0" anchor="t"/>
          <a:lstStyle/>
          <a:p>
            <a:pPr indent="0" marL="0">
              <a:lnSpc>
                <a:spcPts val="2734"/>
              </a:lnSpc>
              <a:buNone/>
            </a:pPr>
            <a:r>
              <a:rPr lang="en-US" sz="2187" b="1" dirty="0">
                <a:solidFill>
                  <a:srgbClr val="396AF1"/>
                </a:solidFill>
                <a:latin typeface="Barlow" pitchFamily="34" charset="0"/>
                <a:ea typeface="Barlow" pitchFamily="34" charset="-122"/>
                <a:cs typeface="Barlow" pitchFamily="34" charset="-120"/>
              </a:rPr>
              <a:t>Difficulty in Adapting to New Schemes</a:t>
            </a:r>
            <a:endParaRPr lang="en-US" sz="2187" dirty="0"/>
          </a:p>
        </p:txBody>
      </p:sp>
      <p:sp>
        <p:nvSpPr>
          <p:cNvPr id="8" name="Text 5"/>
          <p:cNvSpPr/>
          <p:nvPr/>
        </p:nvSpPr>
        <p:spPr>
          <a:xfrm>
            <a:off x="5651421" y="4387215"/>
            <a:ext cx="3341608" cy="1421606"/>
          </a:xfrm>
          <a:prstGeom prst="rect">
            <a:avLst/>
          </a:prstGeom>
          <a:noFill/>
          <a:ln/>
        </p:spPr>
        <p:txBody>
          <a:bodyPr wrap="squar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Traditional methods struggle to keep up with the evolving tactics and strategies of fraudsters.</a:t>
            </a:r>
            <a:endParaRPr lang="en-US" sz="1750" dirty="0"/>
          </a:p>
        </p:txBody>
      </p:sp>
      <p:sp>
        <p:nvSpPr>
          <p:cNvPr id="9" name="Text 6"/>
          <p:cNvSpPr/>
          <p:nvPr/>
        </p:nvSpPr>
        <p:spPr>
          <a:xfrm>
            <a:off x="9542621" y="3470672"/>
            <a:ext cx="3057525" cy="347186"/>
          </a:xfrm>
          <a:prstGeom prst="rect">
            <a:avLst/>
          </a:prstGeom>
          <a:noFill/>
          <a:ln/>
        </p:spPr>
        <p:txBody>
          <a:bodyPr wrap="none" rtlCol="0" anchor="t"/>
          <a:lstStyle/>
          <a:p>
            <a:pPr indent="0" marL="0">
              <a:lnSpc>
                <a:spcPts val="2734"/>
              </a:lnSpc>
              <a:buNone/>
            </a:pPr>
            <a:r>
              <a:rPr lang="en-US" sz="2187" b="1" dirty="0">
                <a:solidFill>
                  <a:srgbClr val="396AF1"/>
                </a:solidFill>
                <a:latin typeface="Barlow" pitchFamily="34" charset="0"/>
                <a:ea typeface="Barlow" pitchFamily="34" charset="-122"/>
                <a:cs typeface="Barlow" pitchFamily="34" charset="-120"/>
              </a:rPr>
              <a:t>High False Positive Rates</a:t>
            </a:r>
            <a:endParaRPr lang="en-US" sz="2187" dirty="0"/>
          </a:p>
        </p:txBody>
      </p:sp>
      <p:sp>
        <p:nvSpPr>
          <p:cNvPr id="10" name="Text 7"/>
          <p:cNvSpPr/>
          <p:nvPr/>
        </p:nvSpPr>
        <p:spPr>
          <a:xfrm>
            <a:off x="9542621" y="4040029"/>
            <a:ext cx="3341608" cy="1421606"/>
          </a:xfrm>
          <a:prstGeom prst="rect">
            <a:avLst/>
          </a:prstGeom>
          <a:noFill/>
          <a:ln/>
        </p:spPr>
        <p:txBody>
          <a:bodyPr wrap="square" rtlCol="0" anchor="t"/>
          <a:lstStyle/>
          <a:p>
            <a:pPr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Manual review processes can result in a high volume of false positives, leading to wasted resources.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913930"/>
            <a:ext cx="11109960" cy="1388745"/>
          </a:xfrm>
          <a:prstGeom prst="rect">
            <a:avLst/>
          </a:prstGeom>
          <a:noFill/>
          <a:ln/>
        </p:spPr>
        <p:txBody>
          <a:bodyPr wrap="squar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Machine learning and artificial intelligence in fraud detection</a:t>
            </a:r>
            <a:endParaRPr lang="en-US" sz="4374" dirty="0"/>
          </a:p>
        </p:txBody>
      </p:sp>
      <p:pic>
        <p:nvPicPr>
          <p:cNvPr id="5" name="Image 1" descr="preencoded.png">    </p:cNvPr>
          <p:cNvPicPr>
            <a:picLocks noChangeAspect="1"/>
          </p:cNvPicPr>
          <p:nvPr/>
        </p:nvPicPr>
        <p:blipFill>
          <a:blip r:embed="rId2"/>
          <a:stretch>
            <a:fillRect/>
          </a:stretch>
        </p:blipFill>
        <p:spPr>
          <a:xfrm>
            <a:off x="1760220" y="3747016"/>
            <a:ext cx="444341" cy="444341"/>
          </a:xfrm>
          <a:prstGeom prst="rect">
            <a:avLst/>
          </a:prstGeom>
        </p:spPr>
      </p:pic>
      <p:sp>
        <p:nvSpPr>
          <p:cNvPr id="6" name="Text 2"/>
          <p:cNvSpPr/>
          <p:nvPr/>
        </p:nvSpPr>
        <p:spPr>
          <a:xfrm>
            <a:off x="1760220" y="4413528"/>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Data Analysis</a:t>
            </a:r>
            <a:endParaRPr lang="en-US" sz="2187" dirty="0"/>
          </a:p>
        </p:txBody>
      </p:sp>
      <p:sp>
        <p:nvSpPr>
          <p:cNvPr id="7" name="Text 3"/>
          <p:cNvSpPr/>
          <p:nvPr/>
        </p:nvSpPr>
        <p:spPr>
          <a:xfrm>
            <a:off x="1760220" y="4893945"/>
            <a:ext cx="3481149" cy="1066205"/>
          </a:xfrm>
          <a:prstGeom prst="rect">
            <a:avLst/>
          </a:prstGeom>
          <a:noFill/>
          <a:ln/>
        </p:spPr>
        <p:txBody>
          <a:bodyPr wrap="squar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AI processes large volumes of data to identify patterns and anomalies.</a:t>
            </a:r>
            <a:endParaRPr lang="en-US" sz="1750" dirty="0"/>
          </a:p>
        </p:txBody>
      </p:sp>
      <p:pic>
        <p:nvPicPr>
          <p:cNvPr id="8" name="Image 2" descr="preencoded.png">    </p:cNvPr>
          <p:cNvPicPr>
            <a:picLocks noChangeAspect="1"/>
          </p:cNvPicPr>
          <p:nvPr/>
        </p:nvPicPr>
        <p:blipFill>
          <a:blip r:embed="rId3"/>
          <a:stretch>
            <a:fillRect/>
          </a:stretch>
        </p:blipFill>
        <p:spPr>
          <a:xfrm>
            <a:off x="5574625" y="3747016"/>
            <a:ext cx="444341" cy="444341"/>
          </a:xfrm>
          <a:prstGeom prst="rect">
            <a:avLst/>
          </a:prstGeom>
        </p:spPr>
      </p:pic>
      <p:sp>
        <p:nvSpPr>
          <p:cNvPr id="9" name="Text 4"/>
          <p:cNvSpPr/>
          <p:nvPr/>
        </p:nvSpPr>
        <p:spPr>
          <a:xfrm>
            <a:off x="5574625" y="4413528"/>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Predictive Modeling</a:t>
            </a:r>
            <a:endParaRPr lang="en-US" sz="2187" dirty="0"/>
          </a:p>
        </p:txBody>
      </p:sp>
      <p:sp>
        <p:nvSpPr>
          <p:cNvPr id="10" name="Text 5"/>
          <p:cNvSpPr/>
          <p:nvPr/>
        </p:nvSpPr>
        <p:spPr>
          <a:xfrm>
            <a:off x="5574625" y="4893945"/>
            <a:ext cx="3481149" cy="1421606"/>
          </a:xfrm>
          <a:prstGeom prst="rect">
            <a:avLst/>
          </a:prstGeom>
          <a:noFill/>
          <a:ln/>
        </p:spPr>
        <p:txBody>
          <a:bodyPr wrap="squar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Machine learning algorithms forecast potential fraudulent activities based on historical data.</a:t>
            </a:r>
            <a:endParaRPr lang="en-US" sz="1750" dirty="0"/>
          </a:p>
        </p:txBody>
      </p:sp>
      <p:pic>
        <p:nvPicPr>
          <p:cNvPr id="11" name="Image 3" descr="preencoded.png">    </p:cNvPr>
          <p:cNvPicPr>
            <a:picLocks noChangeAspect="1"/>
          </p:cNvPicPr>
          <p:nvPr/>
        </p:nvPicPr>
        <p:blipFill>
          <a:blip r:embed="rId4"/>
          <a:stretch>
            <a:fillRect/>
          </a:stretch>
        </p:blipFill>
        <p:spPr>
          <a:xfrm>
            <a:off x="9389031" y="3747016"/>
            <a:ext cx="444341" cy="444341"/>
          </a:xfrm>
          <a:prstGeom prst="rect">
            <a:avLst/>
          </a:prstGeom>
        </p:spPr>
      </p:pic>
      <p:sp>
        <p:nvSpPr>
          <p:cNvPr id="12" name="Text 6"/>
          <p:cNvSpPr/>
          <p:nvPr/>
        </p:nvSpPr>
        <p:spPr>
          <a:xfrm>
            <a:off x="9389031" y="4413528"/>
            <a:ext cx="2777490" cy="347186"/>
          </a:xfrm>
          <a:prstGeom prst="rect">
            <a:avLst/>
          </a:prstGeom>
          <a:noFill/>
          <a:ln/>
        </p:spPr>
        <p:txBody>
          <a:bodyPr wrap="none" rtlCol="0" anchor="t"/>
          <a:lstStyle/>
          <a:p>
            <a:pPr algn="l" indent="0" marL="0">
              <a:lnSpc>
                <a:spcPts val="2734"/>
              </a:lnSpc>
              <a:buNone/>
            </a:pPr>
            <a:r>
              <a:rPr lang="en-US" sz="2187" b="1" dirty="0">
                <a:solidFill>
                  <a:srgbClr val="396AF1"/>
                </a:solidFill>
                <a:latin typeface="Barlow" pitchFamily="34" charset="0"/>
                <a:ea typeface="Barlow" pitchFamily="34" charset="-122"/>
                <a:cs typeface="Barlow" pitchFamily="34" charset="-120"/>
              </a:rPr>
              <a:t>Real-time Monitoring</a:t>
            </a:r>
            <a:endParaRPr lang="en-US" sz="2187" dirty="0"/>
          </a:p>
        </p:txBody>
      </p:sp>
      <p:sp>
        <p:nvSpPr>
          <p:cNvPr id="13" name="Text 7"/>
          <p:cNvSpPr/>
          <p:nvPr/>
        </p:nvSpPr>
        <p:spPr>
          <a:xfrm>
            <a:off x="9389031" y="4893945"/>
            <a:ext cx="3481149" cy="1421606"/>
          </a:xfrm>
          <a:prstGeom prst="rect">
            <a:avLst/>
          </a:prstGeom>
          <a:noFill/>
          <a:ln/>
        </p:spPr>
        <p:txBody>
          <a:bodyPr wrap="square" rtlCol="0" anchor="t"/>
          <a:lstStyle/>
          <a:p>
            <a:pPr algn="l" indent="0" marL="0">
              <a:lnSpc>
                <a:spcPts val="2799"/>
              </a:lnSpc>
              <a:buNone/>
            </a:pPr>
            <a:r>
              <a:rPr lang="en-US" sz="1750" dirty="0">
                <a:solidFill>
                  <a:srgbClr val="272525"/>
                </a:solidFill>
                <a:latin typeface="Montserrat" pitchFamily="34" charset="0"/>
                <a:ea typeface="Montserrat" pitchFamily="34" charset="-122"/>
                <a:cs typeface="Montserrat" pitchFamily="34" charset="-120"/>
              </a:rPr>
              <a:t>Smart technology enables continuous monitoring for immediate detection of suspicious transactions.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766530"/>
            <a:ext cx="7833836" cy="694373"/>
          </a:xfrm>
          <a:prstGeom prst="rect">
            <a:avLst/>
          </a:prstGeom>
          <a:noFill/>
          <a:ln/>
        </p:spPr>
        <p:txBody>
          <a:bodyPr wrap="none" rtlCol="0" anchor="t"/>
          <a:lstStyle/>
          <a:p>
            <a:pPr indent="0" marL="0">
              <a:lnSpc>
                <a:spcPts val="5468"/>
              </a:lnSpc>
              <a:buNone/>
            </a:pPr>
            <a:r>
              <a:rPr lang="en-US" sz="4374" b="1" dirty="0">
                <a:solidFill>
                  <a:srgbClr val="396AF1"/>
                </a:solidFill>
                <a:latin typeface="Barlow" pitchFamily="34" charset="0"/>
                <a:ea typeface="Barlow" pitchFamily="34" charset="-122"/>
                <a:cs typeface="Barlow" pitchFamily="34" charset="-120"/>
              </a:rPr>
              <a:t>           Demo Video of the Project:</a:t>
            </a:r>
            <a:endParaRPr lang="en-US" sz="4374" dirty="0"/>
          </a:p>
        </p:txBody>
      </p:sp>
      <p:pic>
        <p:nvPicPr>
          <p:cNvPr id="5" name="Image 1" descr="preencoded.png">
            <a:hlinkClick r:id="rId3" tooltip=""/>
          </p:cNvPr>
          <p:cNvPicPr>
            <a:picLocks noChangeAspect="1"/>
          </p:cNvPicPr>
          <p:nvPr/>
        </p:nvPicPr>
        <p:blipFill>
          <a:blip r:embed="rId2"/>
          <a:stretch>
            <a:fillRect/>
          </a:stretch>
        </p:blipFill>
        <p:spPr>
          <a:xfrm>
            <a:off x="4852511" y="3048357"/>
            <a:ext cx="4739997" cy="2666286"/>
          </a:xfrm>
          <a:prstGeom prst="rect">
            <a:avLst/>
          </a:prstGeom>
        </p:spPr>
      </p:pic>
      <p:sp>
        <p:nvSpPr>
          <p:cNvPr id="6" name="Text 2"/>
          <p:cNvSpPr/>
          <p:nvPr/>
        </p:nvSpPr>
        <p:spPr>
          <a:xfrm>
            <a:off x="1760220" y="6107668"/>
            <a:ext cx="11109960" cy="355402"/>
          </a:xfrm>
          <a:prstGeom prst="rect">
            <a:avLst/>
          </a:prstGeom>
          <a:noFill/>
          <a:ln/>
        </p:spPr>
        <p:txBody>
          <a:bodyPr wrap="none" rtlCol="0" anchor="t"/>
          <a:lstStyle/>
          <a:p>
            <a:pPr indent="0" marL="0">
              <a:lnSpc>
                <a:spcPts val="2799"/>
              </a:lnSpc>
              <a:buNone/>
            </a:pPr>
            <a:endParaRPr lang="en-US" sz="1750" dirty="0"/>
          </a:p>
        </p:txBody>
      </p:sp>
      <p:pic>
        <p:nvPicPr>
          <p:cNvPr id="7" name="Image 2"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tooltip=""/>
          </p:cNvPr>
          <p:cNvPicPr>
            <a:picLocks noChangeAspect="1"/>
          </p:cNvPicPr>
          <p:nvPr/>
        </p:nvPicPr>
        <p:blipFill>
          <a:blip r:embed="rId2"/>
          <a:stretch>
            <a:fillRect/>
          </a:stretch>
        </p:blipFill>
        <p:spPr>
          <a:xfrm>
            <a:off x="1760220" y="3557707"/>
            <a:ext cx="11109960" cy="1114187"/>
          </a:xfrm>
          <a:prstGeom prst="rect">
            <a:avLst/>
          </a:prstGeom>
        </p:spPr>
      </p:pic>
      <p:pic>
        <p:nvPicPr>
          <p:cNvPr id="5" name="Image 2"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3032998" y="472678"/>
            <a:ext cx="7515344" cy="642342"/>
          </a:xfrm>
          <a:prstGeom prst="rect">
            <a:avLst/>
          </a:prstGeom>
          <a:noFill/>
          <a:ln/>
        </p:spPr>
        <p:txBody>
          <a:bodyPr wrap="none" rtlCol="0" anchor="t"/>
          <a:lstStyle/>
          <a:p>
            <a:pPr indent="0" marL="0">
              <a:lnSpc>
                <a:spcPts val="5058"/>
              </a:lnSpc>
              <a:buNone/>
            </a:pPr>
            <a:r>
              <a:rPr lang="en-US" sz="4046" b="1" dirty="0">
                <a:solidFill>
                  <a:srgbClr val="396AF1"/>
                </a:solidFill>
                <a:latin typeface="Barlow" pitchFamily="34" charset="0"/>
                <a:ea typeface="Barlow" pitchFamily="34" charset="-122"/>
                <a:cs typeface="Barlow" pitchFamily="34" charset="-120"/>
              </a:rPr>
              <a:t>            Technologies Incorporated:</a:t>
            </a:r>
            <a:endParaRPr lang="en-US" sz="4046" dirty="0"/>
          </a:p>
        </p:txBody>
      </p:sp>
      <p:sp>
        <p:nvSpPr>
          <p:cNvPr id="5" name="Text 2"/>
          <p:cNvSpPr/>
          <p:nvPr/>
        </p:nvSpPr>
        <p:spPr>
          <a:xfrm>
            <a:off x="3032998" y="1371838"/>
            <a:ext cx="2453878" cy="267533"/>
          </a:xfrm>
          <a:prstGeom prst="rect">
            <a:avLst/>
          </a:prstGeom>
          <a:noFill/>
          <a:ln/>
        </p:spPr>
        <p:txBody>
          <a:bodyPr wrap="none" rtlCol="0" anchor="t"/>
          <a:lstStyle/>
          <a:p>
            <a:pPr indent="0" marL="0">
              <a:lnSpc>
                <a:spcPts val="2107"/>
              </a:lnSpc>
              <a:buNone/>
            </a:pPr>
            <a:r>
              <a:rPr lang="en-US" sz="1686" b="1" dirty="0">
                <a:solidFill>
                  <a:srgbClr val="396AF1"/>
                </a:solidFill>
                <a:latin typeface="Barlow" pitchFamily="34" charset="0"/>
                <a:ea typeface="Barlow" pitchFamily="34" charset="-122"/>
                <a:cs typeface="Barlow" pitchFamily="34" charset="-120"/>
              </a:rPr>
              <a:t>Framework : Python Flask</a:t>
            </a:r>
            <a:endParaRPr lang="en-US" sz="1686" dirty="0"/>
          </a:p>
        </p:txBody>
      </p:sp>
      <p:sp>
        <p:nvSpPr>
          <p:cNvPr id="6" name="Text 3"/>
          <p:cNvSpPr/>
          <p:nvPr/>
        </p:nvSpPr>
        <p:spPr>
          <a:xfrm>
            <a:off x="3032998" y="1896189"/>
            <a:ext cx="2578418" cy="267533"/>
          </a:xfrm>
          <a:prstGeom prst="rect">
            <a:avLst/>
          </a:prstGeom>
          <a:noFill/>
          <a:ln/>
        </p:spPr>
        <p:txBody>
          <a:bodyPr wrap="none" rtlCol="0" anchor="t"/>
          <a:lstStyle/>
          <a:p>
            <a:pPr indent="0" marL="0">
              <a:lnSpc>
                <a:spcPts val="2107"/>
              </a:lnSpc>
              <a:buNone/>
            </a:pPr>
            <a:r>
              <a:rPr lang="en-US" sz="1686" b="1" dirty="0">
                <a:solidFill>
                  <a:srgbClr val="396AF1"/>
                </a:solidFill>
                <a:latin typeface="Barlow" pitchFamily="34" charset="0"/>
                <a:ea typeface="Barlow" pitchFamily="34" charset="-122"/>
                <a:cs typeface="Barlow" pitchFamily="34" charset="-120"/>
              </a:rPr>
              <a:t>Front-End : HTML , CSS , JS</a:t>
            </a:r>
            <a:endParaRPr lang="en-US" sz="1686" dirty="0"/>
          </a:p>
        </p:txBody>
      </p:sp>
      <p:sp>
        <p:nvSpPr>
          <p:cNvPr id="7" name="Text 4"/>
          <p:cNvSpPr/>
          <p:nvPr/>
        </p:nvSpPr>
        <p:spPr>
          <a:xfrm>
            <a:off x="3032998" y="2420541"/>
            <a:ext cx="5113734" cy="267533"/>
          </a:xfrm>
          <a:prstGeom prst="rect">
            <a:avLst/>
          </a:prstGeom>
          <a:noFill/>
          <a:ln/>
        </p:spPr>
        <p:txBody>
          <a:bodyPr wrap="none" rtlCol="0" anchor="t"/>
          <a:lstStyle/>
          <a:p>
            <a:pPr indent="0" marL="0">
              <a:lnSpc>
                <a:spcPts val="2107"/>
              </a:lnSpc>
              <a:buNone/>
            </a:pPr>
            <a:r>
              <a:rPr lang="en-US" sz="1686" b="1" dirty="0">
                <a:solidFill>
                  <a:srgbClr val="396AF1"/>
                </a:solidFill>
                <a:latin typeface="Barlow" pitchFamily="34" charset="0"/>
                <a:ea typeface="Barlow" pitchFamily="34" charset="-122"/>
                <a:cs typeface="Barlow" pitchFamily="34" charset="-120"/>
              </a:rPr>
              <a:t>ML Prediction Model : Random Forest Method (Python)</a:t>
            </a:r>
            <a:endParaRPr lang="en-US" sz="1686" dirty="0"/>
          </a:p>
        </p:txBody>
      </p:sp>
      <p:sp>
        <p:nvSpPr>
          <p:cNvPr id="8" name="Text 5"/>
          <p:cNvSpPr/>
          <p:nvPr/>
        </p:nvSpPr>
        <p:spPr>
          <a:xfrm>
            <a:off x="3032998" y="2944892"/>
            <a:ext cx="8564404" cy="535067"/>
          </a:xfrm>
          <a:prstGeom prst="rect">
            <a:avLst/>
          </a:prstGeom>
          <a:noFill/>
          <a:ln/>
        </p:spPr>
        <p:txBody>
          <a:bodyPr wrap="square" rtlCol="0" anchor="t"/>
          <a:lstStyle/>
          <a:p>
            <a:pPr indent="0" marL="0">
              <a:lnSpc>
                <a:spcPts val="2107"/>
              </a:lnSpc>
              <a:buNone/>
            </a:pPr>
            <a:r>
              <a:rPr lang="en-US" sz="1686" b="1" dirty="0">
                <a:solidFill>
                  <a:srgbClr val="396AF1"/>
                </a:solidFill>
                <a:latin typeface="Barlow" pitchFamily="34" charset="0"/>
                <a:ea typeface="Barlow" pitchFamily="34" charset="-122"/>
                <a:cs typeface="Barlow" pitchFamily="34" charset="-120"/>
              </a:rPr>
              <a:t>(Compared 3 different model - Logistic Regression, XGBoost and Random Forest wherein Random forest gave the best accuracy)</a:t>
            </a:r>
            <a:endParaRPr lang="en-US" sz="1686" dirty="0"/>
          </a:p>
        </p:txBody>
      </p:sp>
      <p:sp>
        <p:nvSpPr>
          <p:cNvPr id="9" name="Text 6"/>
          <p:cNvSpPr/>
          <p:nvPr/>
        </p:nvSpPr>
        <p:spPr>
          <a:xfrm>
            <a:off x="3032998" y="3736777"/>
            <a:ext cx="3390662" cy="267533"/>
          </a:xfrm>
          <a:prstGeom prst="rect">
            <a:avLst/>
          </a:prstGeom>
          <a:noFill/>
          <a:ln/>
        </p:spPr>
        <p:txBody>
          <a:bodyPr wrap="none" rtlCol="0" anchor="t"/>
          <a:lstStyle/>
          <a:p>
            <a:pPr indent="0" marL="0">
              <a:lnSpc>
                <a:spcPts val="2107"/>
              </a:lnSpc>
              <a:buNone/>
            </a:pPr>
            <a:r>
              <a:rPr lang="en-US" sz="1686" b="1" dirty="0">
                <a:solidFill>
                  <a:srgbClr val="396AF1"/>
                </a:solidFill>
                <a:latin typeface="Barlow" pitchFamily="34" charset="0"/>
                <a:ea typeface="Barlow" pitchFamily="34" charset="-122"/>
                <a:cs typeface="Barlow" pitchFamily="34" charset="-120"/>
              </a:rPr>
              <a:t> Training and Testing : Google Colab </a:t>
            </a:r>
            <a:endParaRPr lang="en-US" sz="1686" dirty="0"/>
          </a:p>
        </p:txBody>
      </p:sp>
      <p:sp>
        <p:nvSpPr>
          <p:cNvPr id="10" name="Text 7"/>
          <p:cNvSpPr/>
          <p:nvPr/>
        </p:nvSpPr>
        <p:spPr>
          <a:xfrm>
            <a:off x="3032998" y="4261128"/>
            <a:ext cx="8564404" cy="535067"/>
          </a:xfrm>
          <a:prstGeom prst="rect">
            <a:avLst/>
          </a:prstGeom>
          <a:noFill/>
          <a:ln/>
        </p:spPr>
        <p:txBody>
          <a:bodyPr wrap="square" rtlCol="0" anchor="t"/>
          <a:lstStyle/>
          <a:p>
            <a:pPr indent="0" marL="0">
              <a:lnSpc>
                <a:spcPts val="2107"/>
              </a:lnSpc>
              <a:buNone/>
            </a:pPr>
            <a:r>
              <a:rPr lang="en-US" sz="1686" b="1" dirty="0">
                <a:solidFill>
                  <a:srgbClr val="396AF1"/>
                </a:solidFill>
                <a:latin typeface="Barlow" pitchFamily="34" charset="0"/>
                <a:ea typeface="Barlow" pitchFamily="34" charset="-122"/>
                <a:cs typeface="Barlow" pitchFamily="34" charset="-120"/>
              </a:rPr>
              <a:t>(</a:t>
            </a:r>
            <a:pPr indent="0" marL="0">
              <a:lnSpc>
                <a:spcPts val="2107"/>
              </a:lnSpc>
              <a:buNone/>
            </a:pPr>
            <a:r>
              <a:rPr lang="en-US" sz="1686" b="1" u="sng" dirty="0">
                <a:solidFill>
                  <a:srgbClr val="4B54FF"/>
                </a:solidFill>
                <a:latin typeface="Barlow" pitchFamily="34" charset="0"/>
                <a:ea typeface="Barlow" pitchFamily="34" charset="-122"/>
                <a:cs typeface="Barlow" pitchFamily="34" charset="-120"/>
                <a:hlinkClick r:id="rId2" invalidUrl="" action="" tgtFrame="" tooltip="" history="1" highlightClick="0" endSnd="0">
                  <a:extLst>
                    <a:ext uri="{A12FA001-AC4F-418D-AE19-62706E023703}">
                      <ahyp:hlinkClr xmlns:ahyp="http://schemas.microsoft.com/office/drawing/2018/hyperlinkcolor" val="tx"/>
                    </a:ext>
                  </a:extLst>
                </a:hlinkClick>
              </a:rPr>
              <a:t>https://colab.research.google.com/drive/1mnoKEN5wmvf0uZxx2guhtPKAUTuVSiPW?usp=sharing</a:t>
            </a:r>
            <a:pPr indent="0" marL="0">
              <a:lnSpc>
                <a:spcPts val="2107"/>
              </a:lnSpc>
              <a:buNone/>
            </a:pPr>
            <a:r>
              <a:rPr lang="en-US" sz="1686" b="1" dirty="0">
                <a:solidFill>
                  <a:srgbClr val="396AF1"/>
                </a:solidFill>
                <a:latin typeface="Barlow" pitchFamily="34" charset="0"/>
                <a:ea typeface="Barlow" pitchFamily="34" charset="-122"/>
                <a:cs typeface="Barlow" pitchFamily="34" charset="-120"/>
              </a:rPr>
              <a:t> )</a:t>
            </a:r>
            <a:endParaRPr lang="en-US" sz="1686" dirty="0"/>
          </a:p>
        </p:txBody>
      </p:sp>
      <p:sp>
        <p:nvSpPr>
          <p:cNvPr id="11" name="Text 8"/>
          <p:cNvSpPr/>
          <p:nvPr/>
        </p:nvSpPr>
        <p:spPr>
          <a:xfrm>
            <a:off x="3032998" y="5053013"/>
            <a:ext cx="2141101" cy="267533"/>
          </a:xfrm>
          <a:prstGeom prst="rect">
            <a:avLst/>
          </a:prstGeom>
          <a:noFill/>
          <a:ln/>
        </p:spPr>
        <p:txBody>
          <a:bodyPr wrap="none" rtlCol="0" anchor="t"/>
          <a:lstStyle/>
          <a:p>
            <a:pPr indent="0" marL="0">
              <a:lnSpc>
                <a:spcPts val="2107"/>
              </a:lnSpc>
              <a:buNone/>
            </a:pPr>
            <a:r>
              <a:rPr lang="en-US" sz="1686" b="1" dirty="0">
                <a:solidFill>
                  <a:srgbClr val="396AF1"/>
                </a:solidFill>
                <a:latin typeface="Barlow" pitchFamily="34" charset="0"/>
                <a:ea typeface="Barlow" pitchFamily="34" charset="-122"/>
                <a:cs typeface="Barlow" pitchFamily="34" charset="-120"/>
              </a:rPr>
              <a:t>Dataset : Kaggle</a:t>
            </a:r>
            <a:endParaRPr lang="en-US" sz="1686" dirty="0"/>
          </a:p>
        </p:txBody>
      </p:sp>
      <p:pic>
        <p:nvPicPr>
          <p:cNvPr id="12" name="Image 1" descr="preencoded.png">
            <a:hlinkClick r:id="rId4" tooltip=""/>
          </p:cNvPr>
          <p:cNvPicPr>
            <a:picLocks noChangeAspect="1"/>
          </p:cNvPicPr>
          <p:nvPr/>
        </p:nvPicPr>
        <p:blipFill>
          <a:blip r:embed="rId3"/>
          <a:stretch>
            <a:fillRect/>
          </a:stretch>
        </p:blipFill>
        <p:spPr>
          <a:xfrm>
            <a:off x="3032998" y="5577364"/>
            <a:ext cx="8564404" cy="1712833"/>
          </a:xfrm>
          <a:prstGeom prst="rect">
            <a:avLst/>
          </a:prstGeom>
        </p:spPr>
      </p:pic>
      <p:sp>
        <p:nvSpPr>
          <p:cNvPr id="13" name="Text 9"/>
          <p:cNvSpPr/>
          <p:nvPr/>
        </p:nvSpPr>
        <p:spPr>
          <a:xfrm>
            <a:off x="3032998" y="7482840"/>
            <a:ext cx="8564404" cy="274082"/>
          </a:xfrm>
          <a:prstGeom prst="rect">
            <a:avLst/>
          </a:prstGeom>
          <a:noFill/>
          <a:ln/>
        </p:spPr>
        <p:txBody>
          <a:bodyPr wrap="none" rtlCol="0" anchor="t"/>
          <a:lstStyle/>
          <a:p>
            <a:pPr indent="0" marL="0">
              <a:lnSpc>
                <a:spcPts val="2158"/>
              </a:lnSpc>
              <a:buNone/>
            </a:pPr>
            <a:endParaRPr lang="en-US" sz="1349" dirty="0"/>
          </a:p>
        </p:txBody>
      </p:sp>
      <p:pic>
        <p:nvPicPr>
          <p:cNvPr id="14" name="Image 2"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2307312" y="550902"/>
            <a:ext cx="6009323" cy="751046"/>
          </a:xfrm>
          <a:prstGeom prst="rect">
            <a:avLst/>
          </a:prstGeom>
          <a:noFill/>
          <a:ln/>
        </p:spPr>
        <p:txBody>
          <a:bodyPr wrap="none" rtlCol="0" anchor="t"/>
          <a:lstStyle/>
          <a:p>
            <a:pPr indent="0" marL="0">
              <a:lnSpc>
                <a:spcPts val="5915"/>
              </a:lnSpc>
              <a:buNone/>
            </a:pPr>
            <a:r>
              <a:rPr lang="en-US" sz="4732" b="1" dirty="0">
                <a:solidFill>
                  <a:srgbClr val="396AF1"/>
                </a:solidFill>
                <a:latin typeface="Barlow" pitchFamily="34" charset="0"/>
                <a:ea typeface="Barlow" pitchFamily="34" charset="-122"/>
                <a:cs typeface="Barlow" pitchFamily="34" charset="-120"/>
              </a:rPr>
              <a:t>                          DATASET:</a:t>
            </a:r>
            <a:endParaRPr lang="en-US" sz="4732" dirty="0"/>
          </a:p>
        </p:txBody>
      </p:sp>
      <p:sp>
        <p:nvSpPr>
          <p:cNvPr id="5" name="Text 2"/>
          <p:cNvSpPr/>
          <p:nvPr/>
        </p:nvSpPr>
        <p:spPr>
          <a:xfrm>
            <a:off x="2307312" y="1702475"/>
            <a:ext cx="10015657" cy="1281589"/>
          </a:xfrm>
          <a:prstGeom prst="rect">
            <a:avLst/>
          </a:prstGeom>
          <a:noFill/>
          <a:ln/>
        </p:spPr>
        <p:txBody>
          <a:bodyPr wrap="square" rtlCol="0" anchor="t"/>
          <a:lstStyle/>
          <a:p>
            <a:pPr indent="0" marL="0">
              <a:lnSpc>
                <a:spcPts val="2524"/>
              </a:lnSpc>
              <a:buNone/>
            </a:pPr>
            <a:r>
              <a:rPr lang="en-US" sz="1577" dirty="0">
                <a:solidFill>
                  <a:srgbClr val="272525"/>
                </a:solidFill>
                <a:latin typeface="Montserrat" pitchFamily="34" charset="0"/>
                <a:ea typeface="Montserrat" pitchFamily="34" charset="-122"/>
                <a:cs typeface="Montserrat" pitchFamily="34" charset="-120"/>
              </a:rPr>
              <a:t>The dataset consists of 1.75 million transactions made by considering simulated users through various terminals throughout the period from January 2023 to June 2023. It marks the transaction with high amount of money and multiple transactions by the same user within a small timeframe as fraudulent.</a:t>
            </a:r>
            <a:endParaRPr lang="en-US" sz="1577" dirty="0"/>
          </a:p>
        </p:txBody>
      </p:sp>
      <p:pic>
        <p:nvPicPr>
          <p:cNvPr id="6" name="Image 1" descr="preencoded.png">    </p:cNvPr>
          <p:cNvPicPr>
            <a:picLocks noChangeAspect="1"/>
          </p:cNvPicPr>
          <p:nvPr/>
        </p:nvPicPr>
        <p:blipFill>
          <a:blip r:embed="rId2"/>
          <a:stretch>
            <a:fillRect/>
          </a:stretch>
        </p:blipFill>
        <p:spPr>
          <a:xfrm>
            <a:off x="3621762" y="3209330"/>
            <a:ext cx="7386757" cy="4469368"/>
          </a:xfrm>
          <a:prstGeom prst="rect">
            <a:avLst/>
          </a:prstGeom>
        </p:spPr>
      </p:pic>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2024-03-10T15:11:37Z</dcterms:created>
  <dcterms:modified xsi:type="dcterms:W3CDTF">2024-03-10T15:11:37Z</dcterms:modified>
</cp:coreProperties>
</file>